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64" r:id="rId3"/>
    <p:sldId id="271" r:id="rId4"/>
    <p:sldId id="276" r:id="rId5"/>
    <p:sldId id="278" r:id="rId6"/>
    <p:sldId id="286" r:id="rId7"/>
    <p:sldId id="287" r:id="rId8"/>
    <p:sldId id="289" r:id="rId9"/>
    <p:sldId id="277" r:id="rId10"/>
    <p:sldId id="263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9" r:id="rId28"/>
    <p:sldId id="310" r:id="rId29"/>
    <p:sldId id="306" r:id="rId30"/>
    <p:sldId id="311" r:id="rId31"/>
    <p:sldId id="307" r:id="rId32"/>
    <p:sldId id="308" r:id="rId33"/>
    <p:sldId id="261" r:id="rId34"/>
    <p:sldId id="26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r. Saswati Mukherjee" initials="DSM" lastIdx="2" clrIdx="0">
    <p:extLst>
      <p:ext uri="{19B8F6BF-5375-455C-9EA6-DF929625EA0E}">
        <p15:presenceInfo xmlns:p15="http://schemas.microsoft.com/office/powerpoint/2012/main" userId="7730fe13c4f7b17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029" autoAdjust="0"/>
    <p:restoredTop sz="94291" autoAdjust="0"/>
  </p:normalViewPr>
  <p:slideViewPr>
    <p:cSldViewPr snapToGrid="0">
      <p:cViewPr varScale="1">
        <p:scale>
          <a:sx n="72" d="100"/>
          <a:sy n="72" d="100"/>
        </p:scale>
        <p:origin x="4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E91A0D-FB68-407A-9CDE-DACC5D4818BE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C2E4B7A-E391-4122-921D-55F45074E35B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PRE PROCESSING</a:t>
          </a:r>
          <a:endParaRPr lang="en-IN" dirty="0"/>
        </a:p>
      </dgm:t>
    </dgm:pt>
    <dgm:pt modelId="{337F678E-ADF0-4A5F-BF05-38FB5276935C}" type="parTrans" cxnId="{0CBB9BD4-6781-42C7-80DF-CD8EA01EA557}">
      <dgm:prSet/>
      <dgm:spPr/>
      <dgm:t>
        <a:bodyPr/>
        <a:lstStyle/>
        <a:p>
          <a:endParaRPr lang="en-IN"/>
        </a:p>
      </dgm:t>
    </dgm:pt>
    <dgm:pt modelId="{7CE8A511-287C-4A93-B526-11FDD535CCFC}" type="sibTrans" cxnId="{0CBB9BD4-6781-42C7-80DF-CD8EA01EA557}">
      <dgm:prSet/>
      <dgm:spPr/>
      <dgm:t>
        <a:bodyPr/>
        <a:lstStyle/>
        <a:p>
          <a:endParaRPr lang="en-IN"/>
        </a:p>
      </dgm:t>
    </dgm:pt>
    <dgm:pt modelId="{FE067BD9-D457-4464-B358-0F1BBF440D95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NORMALIZATION</a:t>
          </a:r>
          <a:endParaRPr lang="en-IN" dirty="0"/>
        </a:p>
      </dgm:t>
    </dgm:pt>
    <dgm:pt modelId="{65E3E395-2058-4FD9-8786-64BCF4694934}" type="parTrans" cxnId="{9BCCCFD6-3BED-4B5E-95B6-A240A39E880F}">
      <dgm:prSet/>
      <dgm:spPr/>
      <dgm:t>
        <a:bodyPr/>
        <a:lstStyle/>
        <a:p>
          <a:endParaRPr lang="en-IN"/>
        </a:p>
      </dgm:t>
    </dgm:pt>
    <dgm:pt modelId="{F13A0E8A-46FA-45D2-8681-6D816AF7F380}" type="sibTrans" cxnId="{9BCCCFD6-3BED-4B5E-95B6-A240A39E880F}">
      <dgm:prSet/>
      <dgm:spPr/>
      <dgm:t>
        <a:bodyPr/>
        <a:lstStyle/>
        <a:p>
          <a:endParaRPr lang="en-IN"/>
        </a:p>
      </dgm:t>
    </dgm:pt>
    <dgm:pt modelId="{2F7A1A4A-1DD0-445C-BB4D-CA52E93547D1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LABEL ENCODING</a:t>
          </a:r>
          <a:endParaRPr lang="en-IN" dirty="0"/>
        </a:p>
      </dgm:t>
    </dgm:pt>
    <dgm:pt modelId="{F6C47327-E0A7-4DD8-92DF-0B4BCBBE0248}" type="parTrans" cxnId="{8F922D6B-8874-4164-A5FD-85C2FED701DF}">
      <dgm:prSet/>
      <dgm:spPr/>
      <dgm:t>
        <a:bodyPr/>
        <a:lstStyle/>
        <a:p>
          <a:endParaRPr lang="en-IN"/>
        </a:p>
      </dgm:t>
    </dgm:pt>
    <dgm:pt modelId="{13E4D56B-42BE-4500-9685-7ACEEABCCDC4}" type="sibTrans" cxnId="{8F922D6B-8874-4164-A5FD-85C2FED701DF}">
      <dgm:prSet/>
      <dgm:spPr/>
      <dgm:t>
        <a:bodyPr/>
        <a:lstStyle/>
        <a:p>
          <a:endParaRPr lang="en-IN"/>
        </a:p>
      </dgm:t>
    </dgm:pt>
    <dgm:pt modelId="{FE096A28-F274-4EF2-B4CD-DE8F444DD195}" type="pres">
      <dgm:prSet presAssocID="{B2E91A0D-FB68-407A-9CDE-DACC5D4818BE}" presName="Name0" presStyleCnt="0">
        <dgm:presLayoutVars>
          <dgm:dir/>
          <dgm:animLvl val="lvl"/>
          <dgm:resizeHandles val="exact"/>
        </dgm:presLayoutVars>
      </dgm:prSet>
      <dgm:spPr/>
    </dgm:pt>
    <dgm:pt modelId="{D7829F1B-677A-415A-838A-1A08B2CBEDD2}" type="pres">
      <dgm:prSet presAssocID="{0C2E4B7A-E391-4122-921D-55F45074E35B}" presName="composite" presStyleCnt="0"/>
      <dgm:spPr/>
    </dgm:pt>
    <dgm:pt modelId="{9FFF5AED-F4E6-44BD-9F64-D375EE2EF73A}" type="pres">
      <dgm:prSet presAssocID="{0C2E4B7A-E391-4122-921D-55F45074E35B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33438B49-6F62-4BC1-8B0E-C5D860F6043A}" type="pres">
      <dgm:prSet presAssocID="{0C2E4B7A-E391-4122-921D-55F45074E35B}" presName="desTx" presStyleLbl="alignAccFollowNode1" presStyleIdx="0" presStyleCnt="1" custLinFactNeighborX="-600">
        <dgm:presLayoutVars>
          <dgm:bulletEnabled val="1"/>
        </dgm:presLayoutVars>
      </dgm:prSet>
      <dgm:spPr/>
    </dgm:pt>
  </dgm:ptLst>
  <dgm:cxnLst>
    <dgm:cxn modelId="{53D9C70D-B4CA-4F0F-AB83-E5985CBA787E}" type="presOf" srcId="{2F7A1A4A-1DD0-445C-BB4D-CA52E93547D1}" destId="{33438B49-6F62-4BC1-8B0E-C5D860F6043A}" srcOrd="0" destOrd="0" presId="urn:microsoft.com/office/officeart/2005/8/layout/hList1"/>
    <dgm:cxn modelId="{02404C47-845D-4CD5-B845-29946C27DA13}" type="presOf" srcId="{0C2E4B7A-E391-4122-921D-55F45074E35B}" destId="{9FFF5AED-F4E6-44BD-9F64-D375EE2EF73A}" srcOrd="0" destOrd="0" presId="urn:microsoft.com/office/officeart/2005/8/layout/hList1"/>
    <dgm:cxn modelId="{8F922D6B-8874-4164-A5FD-85C2FED701DF}" srcId="{0C2E4B7A-E391-4122-921D-55F45074E35B}" destId="{2F7A1A4A-1DD0-445C-BB4D-CA52E93547D1}" srcOrd="0" destOrd="0" parTransId="{F6C47327-E0A7-4DD8-92DF-0B4BCBBE0248}" sibTransId="{13E4D56B-42BE-4500-9685-7ACEEABCCDC4}"/>
    <dgm:cxn modelId="{9F91F991-A54C-4DF3-B21B-37E156CC1FFE}" type="presOf" srcId="{FE067BD9-D457-4464-B358-0F1BBF440D95}" destId="{33438B49-6F62-4BC1-8B0E-C5D860F6043A}" srcOrd="0" destOrd="1" presId="urn:microsoft.com/office/officeart/2005/8/layout/hList1"/>
    <dgm:cxn modelId="{0CBB9BD4-6781-42C7-80DF-CD8EA01EA557}" srcId="{B2E91A0D-FB68-407A-9CDE-DACC5D4818BE}" destId="{0C2E4B7A-E391-4122-921D-55F45074E35B}" srcOrd="0" destOrd="0" parTransId="{337F678E-ADF0-4A5F-BF05-38FB5276935C}" sibTransId="{7CE8A511-287C-4A93-B526-11FDD535CCFC}"/>
    <dgm:cxn modelId="{9BCCCFD6-3BED-4B5E-95B6-A240A39E880F}" srcId="{0C2E4B7A-E391-4122-921D-55F45074E35B}" destId="{FE067BD9-D457-4464-B358-0F1BBF440D95}" srcOrd="1" destOrd="0" parTransId="{65E3E395-2058-4FD9-8786-64BCF4694934}" sibTransId="{F13A0E8A-46FA-45D2-8681-6D816AF7F380}"/>
    <dgm:cxn modelId="{8D342CE7-24D9-4748-890E-C22E7465A567}" type="presOf" srcId="{B2E91A0D-FB68-407A-9CDE-DACC5D4818BE}" destId="{FE096A28-F274-4EF2-B4CD-DE8F444DD195}" srcOrd="0" destOrd="0" presId="urn:microsoft.com/office/officeart/2005/8/layout/hList1"/>
    <dgm:cxn modelId="{5EE08A36-17DA-43AA-897C-2F82DA03A441}" type="presParOf" srcId="{FE096A28-F274-4EF2-B4CD-DE8F444DD195}" destId="{D7829F1B-677A-415A-838A-1A08B2CBEDD2}" srcOrd="0" destOrd="0" presId="urn:microsoft.com/office/officeart/2005/8/layout/hList1"/>
    <dgm:cxn modelId="{070CE8AD-ED04-4B95-802A-60FAD8D90963}" type="presParOf" srcId="{D7829F1B-677A-415A-838A-1A08B2CBEDD2}" destId="{9FFF5AED-F4E6-44BD-9F64-D375EE2EF73A}" srcOrd="0" destOrd="0" presId="urn:microsoft.com/office/officeart/2005/8/layout/hList1"/>
    <dgm:cxn modelId="{5EB7C947-6964-430A-840B-7C9ECB564E6B}" type="presParOf" srcId="{D7829F1B-677A-415A-838A-1A08B2CBEDD2}" destId="{33438B49-6F62-4BC1-8B0E-C5D860F6043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41ED3E-5242-45C8-A74F-EE5D72C7AD3D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D8D958A-5FB3-43B9-9E1C-2DE21DA7A002}">
      <dgm:prSet phldrT="[Text]"/>
      <dgm:spPr/>
      <dgm:t>
        <a:bodyPr/>
        <a:lstStyle/>
        <a:p>
          <a:r>
            <a:rPr lang="en-US" dirty="0"/>
            <a:t>FEATURE SELECTION AGENT</a:t>
          </a:r>
          <a:endParaRPr lang="en-IN" dirty="0"/>
        </a:p>
      </dgm:t>
    </dgm:pt>
    <dgm:pt modelId="{B63D22C0-7D40-4DB1-896B-75520CA327F6}" type="parTrans" cxnId="{FDB7EAD3-7091-4AC6-924B-11D44B3AC8BF}">
      <dgm:prSet/>
      <dgm:spPr/>
      <dgm:t>
        <a:bodyPr/>
        <a:lstStyle/>
        <a:p>
          <a:endParaRPr lang="en-IN"/>
        </a:p>
      </dgm:t>
    </dgm:pt>
    <dgm:pt modelId="{3FC7A492-FAC4-4CC5-A74F-27882C1F5793}" type="sibTrans" cxnId="{FDB7EAD3-7091-4AC6-924B-11D44B3AC8BF}">
      <dgm:prSet/>
      <dgm:spPr/>
      <dgm:t>
        <a:bodyPr/>
        <a:lstStyle/>
        <a:p>
          <a:endParaRPr lang="en-IN"/>
        </a:p>
      </dgm:t>
    </dgm:pt>
    <dgm:pt modelId="{2727B5EE-2F73-4D1D-BB64-D5DAA1C70AF5}">
      <dgm:prSet phldrT="[Text]"/>
      <dgm:spPr/>
      <dgm:t>
        <a:bodyPr/>
        <a:lstStyle/>
        <a:p>
          <a:r>
            <a:rPr lang="en-US" dirty="0"/>
            <a:t>FEATURE IMPORTANCE CALCULATION</a:t>
          </a:r>
          <a:endParaRPr lang="en-IN" dirty="0"/>
        </a:p>
      </dgm:t>
    </dgm:pt>
    <dgm:pt modelId="{FC4F2043-9CA7-4A30-BFED-24EED3713A00}" type="parTrans" cxnId="{DD1F708F-E5D1-4A95-93D9-7989BA0E8A3B}">
      <dgm:prSet/>
      <dgm:spPr/>
      <dgm:t>
        <a:bodyPr/>
        <a:lstStyle/>
        <a:p>
          <a:endParaRPr lang="en-IN"/>
        </a:p>
      </dgm:t>
    </dgm:pt>
    <dgm:pt modelId="{CFE305CA-2028-4D7B-B320-0A9A8627FBD0}" type="sibTrans" cxnId="{DD1F708F-E5D1-4A95-93D9-7989BA0E8A3B}">
      <dgm:prSet/>
      <dgm:spPr/>
      <dgm:t>
        <a:bodyPr/>
        <a:lstStyle/>
        <a:p>
          <a:endParaRPr lang="en-IN"/>
        </a:p>
      </dgm:t>
    </dgm:pt>
    <dgm:pt modelId="{5725369B-1678-440D-944F-BCD6CA7BF33B}">
      <dgm:prSet phldrT="[Text]"/>
      <dgm:spPr/>
      <dgm:t>
        <a:bodyPr/>
        <a:lstStyle/>
        <a:p>
          <a:r>
            <a:rPr lang="en-US" dirty="0"/>
            <a:t>FEATURE SELECTION USING PCA</a:t>
          </a:r>
          <a:endParaRPr lang="en-IN" dirty="0"/>
        </a:p>
      </dgm:t>
    </dgm:pt>
    <dgm:pt modelId="{35A882F0-4B7F-46EB-B2CD-FBD95897819B}" type="sibTrans" cxnId="{A8B5EED8-3763-4ACD-939C-12B37E4496E4}">
      <dgm:prSet/>
      <dgm:spPr/>
      <dgm:t>
        <a:bodyPr/>
        <a:lstStyle/>
        <a:p>
          <a:endParaRPr lang="en-IN"/>
        </a:p>
      </dgm:t>
    </dgm:pt>
    <dgm:pt modelId="{90AEA5E3-6A3E-45DF-9956-3DA2E00D7189}" type="parTrans" cxnId="{A8B5EED8-3763-4ACD-939C-12B37E4496E4}">
      <dgm:prSet/>
      <dgm:spPr/>
      <dgm:t>
        <a:bodyPr/>
        <a:lstStyle/>
        <a:p>
          <a:endParaRPr lang="en-IN"/>
        </a:p>
      </dgm:t>
    </dgm:pt>
    <dgm:pt modelId="{915B2255-D14E-4184-BE5B-A244C355F5E8}" type="pres">
      <dgm:prSet presAssocID="{8241ED3E-5242-45C8-A74F-EE5D72C7AD3D}" presName="theList" presStyleCnt="0">
        <dgm:presLayoutVars>
          <dgm:dir/>
          <dgm:animLvl val="lvl"/>
          <dgm:resizeHandles val="exact"/>
        </dgm:presLayoutVars>
      </dgm:prSet>
      <dgm:spPr/>
    </dgm:pt>
    <dgm:pt modelId="{85A2C333-359A-497A-AEE1-1D15F934414E}" type="pres">
      <dgm:prSet presAssocID="{ED8D958A-5FB3-43B9-9E1C-2DE21DA7A002}" presName="compNode" presStyleCnt="0"/>
      <dgm:spPr/>
    </dgm:pt>
    <dgm:pt modelId="{07F725FA-69A9-4ADE-81DD-8C712C7290A4}" type="pres">
      <dgm:prSet presAssocID="{ED8D958A-5FB3-43B9-9E1C-2DE21DA7A002}" presName="aNode" presStyleLbl="bgShp" presStyleIdx="0" presStyleCnt="1"/>
      <dgm:spPr/>
    </dgm:pt>
    <dgm:pt modelId="{0AF42E2B-812C-4CC2-BC4F-457235B96DB3}" type="pres">
      <dgm:prSet presAssocID="{ED8D958A-5FB3-43B9-9E1C-2DE21DA7A002}" presName="textNode" presStyleLbl="bgShp" presStyleIdx="0" presStyleCnt="1"/>
      <dgm:spPr/>
    </dgm:pt>
    <dgm:pt modelId="{C69837D2-BA56-465A-A9E3-1C6DB8F45583}" type="pres">
      <dgm:prSet presAssocID="{ED8D958A-5FB3-43B9-9E1C-2DE21DA7A002}" presName="compChildNode" presStyleCnt="0"/>
      <dgm:spPr/>
    </dgm:pt>
    <dgm:pt modelId="{36F87F21-9CDF-4796-90CB-CB275AE8335A}" type="pres">
      <dgm:prSet presAssocID="{ED8D958A-5FB3-43B9-9E1C-2DE21DA7A002}" presName="theInnerList" presStyleCnt="0"/>
      <dgm:spPr/>
    </dgm:pt>
    <dgm:pt modelId="{7176A47F-3ED3-400D-8FFD-549C9285686E}" type="pres">
      <dgm:prSet presAssocID="{2727B5EE-2F73-4D1D-BB64-D5DAA1C70AF5}" presName="childNode" presStyleLbl="node1" presStyleIdx="0" presStyleCnt="2">
        <dgm:presLayoutVars>
          <dgm:bulletEnabled val="1"/>
        </dgm:presLayoutVars>
      </dgm:prSet>
      <dgm:spPr/>
    </dgm:pt>
    <dgm:pt modelId="{2CBF693D-945E-446B-B571-49E549033C6C}" type="pres">
      <dgm:prSet presAssocID="{2727B5EE-2F73-4D1D-BB64-D5DAA1C70AF5}" presName="aSpace2" presStyleCnt="0"/>
      <dgm:spPr/>
    </dgm:pt>
    <dgm:pt modelId="{627B3553-8356-4FAA-A4BE-BB1F092DC65A}" type="pres">
      <dgm:prSet presAssocID="{5725369B-1678-440D-944F-BCD6CA7BF33B}" presName="childNode" presStyleLbl="node1" presStyleIdx="1" presStyleCnt="2">
        <dgm:presLayoutVars>
          <dgm:bulletEnabled val="1"/>
        </dgm:presLayoutVars>
      </dgm:prSet>
      <dgm:spPr/>
    </dgm:pt>
  </dgm:ptLst>
  <dgm:cxnLst>
    <dgm:cxn modelId="{0AD8691D-E2A1-4BAC-9CDD-20F794CA2D6D}" type="presOf" srcId="{ED8D958A-5FB3-43B9-9E1C-2DE21DA7A002}" destId="{07F725FA-69A9-4ADE-81DD-8C712C7290A4}" srcOrd="0" destOrd="0" presId="urn:microsoft.com/office/officeart/2005/8/layout/lProcess2"/>
    <dgm:cxn modelId="{3306A12D-AA5F-4A7D-B022-1DF3E0699C0A}" type="presOf" srcId="{5725369B-1678-440D-944F-BCD6CA7BF33B}" destId="{627B3553-8356-4FAA-A4BE-BB1F092DC65A}" srcOrd="0" destOrd="0" presId="urn:microsoft.com/office/officeart/2005/8/layout/lProcess2"/>
    <dgm:cxn modelId="{B3A06053-0EEF-4159-9485-60FC51BA2D0B}" type="presOf" srcId="{ED8D958A-5FB3-43B9-9E1C-2DE21DA7A002}" destId="{0AF42E2B-812C-4CC2-BC4F-457235B96DB3}" srcOrd="1" destOrd="0" presId="urn:microsoft.com/office/officeart/2005/8/layout/lProcess2"/>
    <dgm:cxn modelId="{AC5DF787-7E33-4901-ABA7-AC7112E35944}" type="presOf" srcId="{8241ED3E-5242-45C8-A74F-EE5D72C7AD3D}" destId="{915B2255-D14E-4184-BE5B-A244C355F5E8}" srcOrd="0" destOrd="0" presId="urn:microsoft.com/office/officeart/2005/8/layout/lProcess2"/>
    <dgm:cxn modelId="{DD1F708F-E5D1-4A95-93D9-7989BA0E8A3B}" srcId="{ED8D958A-5FB3-43B9-9E1C-2DE21DA7A002}" destId="{2727B5EE-2F73-4D1D-BB64-D5DAA1C70AF5}" srcOrd="0" destOrd="0" parTransId="{FC4F2043-9CA7-4A30-BFED-24EED3713A00}" sibTransId="{CFE305CA-2028-4D7B-B320-0A9A8627FBD0}"/>
    <dgm:cxn modelId="{C83FD190-0938-47BC-9AB4-914C6EA0C63D}" type="presOf" srcId="{2727B5EE-2F73-4D1D-BB64-D5DAA1C70AF5}" destId="{7176A47F-3ED3-400D-8FFD-549C9285686E}" srcOrd="0" destOrd="0" presId="urn:microsoft.com/office/officeart/2005/8/layout/lProcess2"/>
    <dgm:cxn modelId="{FDB7EAD3-7091-4AC6-924B-11D44B3AC8BF}" srcId="{8241ED3E-5242-45C8-A74F-EE5D72C7AD3D}" destId="{ED8D958A-5FB3-43B9-9E1C-2DE21DA7A002}" srcOrd="0" destOrd="0" parTransId="{B63D22C0-7D40-4DB1-896B-75520CA327F6}" sibTransId="{3FC7A492-FAC4-4CC5-A74F-27882C1F5793}"/>
    <dgm:cxn modelId="{A8B5EED8-3763-4ACD-939C-12B37E4496E4}" srcId="{ED8D958A-5FB3-43B9-9E1C-2DE21DA7A002}" destId="{5725369B-1678-440D-944F-BCD6CA7BF33B}" srcOrd="1" destOrd="0" parTransId="{90AEA5E3-6A3E-45DF-9956-3DA2E00D7189}" sibTransId="{35A882F0-4B7F-46EB-B2CD-FBD95897819B}"/>
    <dgm:cxn modelId="{CC901171-0BC3-4A8C-A4B6-4C9A9462EA8C}" type="presParOf" srcId="{915B2255-D14E-4184-BE5B-A244C355F5E8}" destId="{85A2C333-359A-497A-AEE1-1D15F934414E}" srcOrd="0" destOrd="0" presId="urn:microsoft.com/office/officeart/2005/8/layout/lProcess2"/>
    <dgm:cxn modelId="{BA8BA1BB-1804-4767-9488-48CC421C8324}" type="presParOf" srcId="{85A2C333-359A-497A-AEE1-1D15F934414E}" destId="{07F725FA-69A9-4ADE-81DD-8C712C7290A4}" srcOrd="0" destOrd="0" presId="urn:microsoft.com/office/officeart/2005/8/layout/lProcess2"/>
    <dgm:cxn modelId="{EFFC5E32-5ECF-43E2-8B34-BB3458CE400D}" type="presParOf" srcId="{85A2C333-359A-497A-AEE1-1D15F934414E}" destId="{0AF42E2B-812C-4CC2-BC4F-457235B96DB3}" srcOrd="1" destOrd="0" presId="urn:microsoft.com/office/officeart/2005/8/layout/lProcess2"/>
    <dgm:cxn modelId="{536561B0-62C0-4079-909A-B2B6E62F82C7}" type="presParOf" srcId="{85A2C333-359A-497A-AEE1-1D15F934414E}" destId="{C69837D2-BA56-465A-A9E3-1C6DB8F45583}" srcOrd="2" destOrd="0" presId="urn:microsoft.com/office/officeart/2005/8/layout/lProcess2"/>
    <dgm:cxn modelId="{2C4A0AC1-7B68-4E46-82CE-3299C4B9FE3A}" type="presParOf" srcId="{C69837D2-BA56-465A-A9E3-1C6DB8F45583}" destId="{36F87F21-9CDF-4796-90CB-CB275AE8335A}" srcOrd="0" destOrd="0" presId="urn:microsoft.com/office/officeart/2005/8/layout/lProcess2"/>
    <dgm:cxn modelId="{9F9D7CFC-B905-45BD-8E45-6727D6B127E4}" type="presParOf" srcId="{36F87F21-9CDF-4796-90CB-CB275AE8335A}" destId="{7176A47F-3ED3-400D-8FFD-549C9285686E}" srcOrd="0" destOrd="0" presId="urn:microsoft.com/office/officeart/2005/8/layout/lProcess2"/>
    <dgm:cxn modelId="{AC827AAA-E09D-462E-B849-4DF657C8A06B}" type="presParOf" srcId="{36F87F21-9CDF-4796-90CB-CB275AE8335A}" destId="{2CBF693D-945E-446B-B571-49E549033C6C}" srcOrd="1" destOrd="0" presId="urn:microsoft.com/office/officeart/2005/8/layout/lProcess2"/>
    <dgm:cxn modelId="{8BCD9715-341F-438D-B54B-5BD7AA7F421B}" type="presParOf" srcId="{36F87F21-9CDF-4796-90CB-CB275AE8335A}" destId="{627B3553-8356-4FAA-A4BE-BB1F092DC65A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5EFA83-DC5B-4530-86CD-4A33FAC08AD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E7307E3-627D-49D3-8638-9661ED4421C9}" type="pres">
      <dgm:prSet presAssocID="{E65EFA83-DC5B-4530-86CD-4A33FAC08ADB}" presName="Name0" presStyleCnt="0">
        <dgm:presLayoutVars>
          <dgm:dir/>
          <dgm:resizeHandles val="exact"/>
        </dgm:presLayoutVars>
      </dgm:prSet>
      <dgm:spPr/>
    </dgm:pt>
  </dgm:ptLst>
  <dgm:cxnLst>
    <dgm:cxn modelId="{7C78680B-422C-4494-9BAE-23AC0A294773}" type="presOf" srcId="{E65EFA83-DC5B-4530-86CD-4A33FAC08ADB}" destId="{0E7307E3-627D-49D3-8638-9661ED4421C9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FF5AED-F4E6-44BD-9F64-D375EE2EF73A}">
      <dsp:nvSpPr>
        <dsp:cNvPr id="0" name=""/>
        <dsp:cNvSpPr/>
      </dsp:nvSpPr>
      <dsp:spPr>
        <a:xfrm>
          <a:off x="0" y="177177"/>
          <a:ext cx="2208696" cy="547200"/>
        </a:xfrm>
        <a:prstGeom prst="rect">
          <a:avLst/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PRE PROCESSING</a:t>
          </a:r>
          <a:endParaRPr lang="en-IN" sz="1900" kern="1200" dirty="0"/>
        </a:p>
      </dsp:txBody>
      <dsp:txXfrm>
        <a:off x="0" y="177177"/>
        <a:ext cx="2208696" cy="547200"/>
      </dsp:txXfrm>
    </dsp:sp>
    <dsp:sp modelId="{33438B49-6F62-4BC1-8B0E-C5D860F6043A}">
      <dsp:nvSpPr>
        <dsp:cNvPr id="0" name=""/>
        <dsp:cNvSpPr/>
      </dsp:nvSpPr>
      <dsp:spPr>
        <a:xfrm>
          <a:off x="0" y="724377"/>
          <a:ext cx="2208696" cy="834480"/>
        </a:xfrm>
        <a:prstGeom prst="rect">
          <a:avLst/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LABEL ENCODING</a:t>
          </a:r>
          <a:endParaRPr lang="en-IN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NORMALIZATION</a:t>
          </a:r>
          <a:endParaRPr lang="en-IN" sz="1900" kern="1200" dirty="0"/>
        </a:p>
      </dsp:txBody>
      <dsp:txXfrm>
        <a:off x="0" y="724377"/>
        <a:ext cx="2208696" cy="8344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F725FA-69A9-4ADE-81DD-8C712C7290A4}">
      <dsp:nvSpPr>
        <dsp:cNvPr id="0" name=""/>
        <dsp:cNvSpPr/>
      </dsp:nvSpPr>
      <dsp:spPr>
        <a:xfrm>
          <a:off x="0" y="0"/>
          <a:ext cx="2208696" cy="22305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FEATURE SELECTION AGENT</a:t>
          </a:r>
          <a:endParaRPr lang="en-IN" sz="1800" kern="1200" dirty="0"/>
        </a:p>
      </dsp:txBody>
      <dsp:txXfrm>
        <a:off x="0" y="0"/>
        <a:ext cx="2208696" cy="669154"/>
      </dsp:txXfrm>
    </dsp:sp>
    <dsp:sp modelId="{7176A47F-3ED3-400D-8FFD-549C9285686E}">
      <dsp:nvSpPr>
        <dsp:cNvPr id="0" name=""/>
        <dsp:cNvSpPr/>
      </dsp:nvSpPr>
      <dsp:spPr>
        <a:xfrm>
          <a:off x="220869" y="669808"/>
          <a:ext cx="1766956" cy="6725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FEATURE IMPORTANCE CALCULATION</a:t>
          </a:r>
          <a:endParaRPr lang="en-IN" sz="1400" kern="1200" dirty="0"/>
        </a:p>
      </dsp:txBody>
      <dsp:txXfrm>
        <a:off x="240567" y="689506"/>
        <a:ext cx="1727560" cy="633135"/>
      </dsp:txXfrm>
    </dsp:sp>
    <dsp:sp modelId="{627B3553-8356-4FAA-A4BE-BB1F092DC65A}">
      <dsp:nvSpPr>
        <dsp:cNvPr id="0" name=""/>
        <dsp:cNvSpPr/>
      </dsp:nvSpPr>
      <dsp:spPr>
        <a:xfrm>
          <a:off x="220869" y="1445805"/>
          <a:ext cx="1766956" cy="6725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FEATURE SELECTION USING PCA</a:t>
          </a:r>
          <a:endParaRPr lang="en-IN" sz="1400" kern="1200" dirty="0"/>
        </a:p>
      </dsp:txBody>
      <dsp:txXfrm>
        <a:off x="240567" y="1465503"/>
        <a:ext cx="1727560" cy="6331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7E3BF4-0C4D-46CE-BF78-A8F587CD8602}" type="datetimeFigureOut">
              <a:rPr lang="en-IN" smtClean="0"/>
              <a:t>01-06-2022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664B1D-1149-4A79-A93F-F6651E7DC9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3123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64B1D-1149-4A79-A93F-F6651E7DC98A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1449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0628-834A-458A-AD27-E8023E29157F}" type="datetimeFigureOut">
              <a:rPr lang="en-IN" smtClean="0"/>
              <a:t>01-06-2022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531BD-1C7E-40BE-A3DF-A43E6EB058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9844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0628-834A-458A-AD27-E8023E29157F}" type="datetimeFigureOut">
              <a:rPr lang="en-IN" smtClean="0"/>
              <a:t>01-06-2022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531BD-1C7E-40BE-A3DF-A43E6EB058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0311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0628-834A-458A-AD27-E8023E29157F}" type="datetimeFigureOut">
              <a:rPr lang="en-IN" smtClean="0"/>
              <a:t>01-06-2022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531BD-1C7E-40BE-A3DF-A43E6EB058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2569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0628-834A-458A-AD27-E8023E29157F}" type="datetimeFigureOut">
              <a:rPr lang="en-IN" smtClean="0"/>
              <a:t>01-06-2022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531BD-1C7E-40BE-A3DF-A43E6EB058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6112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0628-834A-458A-AD27-E8023E29157F}" type="datetimeFigureOut">
              <a:rPr lang="en-IN" smtClean="0"/>
              <a:t>01-06-2022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531BD-1C7E-40BE-A3DF-A43E6EB058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7472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0628-834A-458A-AD27-E8023E29157F}" type="datetimeFigureOut">
              <a:rPr lang="en-IN" smtClean="0"/>
              <a:t>01-06-2022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531BD-1C7E-40BE-A3DF-A43E6EB058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2455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0628-834A-458A-AD27-E8023E29157F}" type="datetimeFigureOut">
              <a:rPr lang="en-IN" smtClean="0"/>
              <a:t>01-06-2022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531BD-1C7E-40BE-A3DF-A43E6EB058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1420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0628-834A-458A-AD27-E8023E29157F}" type="datetimeFigureOut">
              <a:rPr lang="en-IN" smtClean="0"/>
              <a:t>01-06-2022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531BD-1C7E-40BE-A3DF-A43E6EB058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668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0628-834A-458A-AD27-E8023E29157F}" type="datetimeFigureOut">
              <a:rPr lang="en-IN" smtClean="0"/>
              <a:t>01-06-2022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531BD-1C7E-40BE-A3DF-A43E6EB058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4041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0628-834A-458A-AD27-E8023E29157F}" type="datetimeFigureOut">
              <a:rPr lang="en-IN" smtClean="0"/>
              <a:t>01-06-2022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531BD-1C7E-40BE-A3DF-A43E6EB058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7239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0628-834A-458A-AD27-E8023E29157F}" type="datetimeFigureOut">
              <a:rPr lang="en-IN" smtClean="0"/>
              <a:t>01-06-2022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531BD-1C7E-40BE-A3DF-A43E6EB058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8357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D0628-834A-458A-AD27-E8023E29157F}" type="datetimeFigureOut">
              <a:rPr lang="en-IN" smtClean="0"/>
              <a:t>01-06-2022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531BD-1C7E-40BE-A3DF-A43E6EB058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7776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98809"/>
            <a:ext cx="9144000" cy="1655762"/>
          </a:xfrm>
        </p:spPr>
        <p:txBody>
          <a:bodyPr>
            <a:noAutofit/>
          </a:bodyPr>
          <a:lstStyle/>
          <a:p>
            <a:r>
              <a:rPr lang="en-US" sz="4400" b="1" dirty="0"/>
              <a:t>ATTACK DETECTION USING DEEP LEARNING IN VANET </a:t>
            </a:r>
            <a:endParaRPr lang="en-IN" sz="4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35084"/>
            <a:ext cx="9144000" cy="1655762"/>
          </a:xfrm>
        </p:spPr>
        <p:txBody>
          <a:bodyPr/>
          <a:lstStyle/>
          <a:p>
            <a:pPr algn="just"/>
            <a:r>
              <a:rPr lang="en-IN" dirty="0"/>
              <a:t>GUIDE:							P.SRILAKSHMI</a:t>
            </a:r>
          </a:p>
          <a:p>
            <a:pPr algn="just"/>
            <a:r>
              <a:rPr lang="en-IN" dirty="0"/>
              <a:t>Ms. G. MAHALAKSHMI				2019272037</a:t>
            </a:r>
          </a:p>
          <a:p>
            <a:pPr algn="just"/>
            <a:r>
              <a:rPr lang="en-IN" dirty="0"/>
              <a:t>							MCA-SS(3</a:t>
            </a:r>
            <a:r>
              <a:rPr lang="en-IN" baseline="30000" dirty="0"/>
              <a:t>rd</a:t>
            </a:r>
            <a:r>
              <a:rPr lang="en-IN" dirty="0"/>
              <a:t> year)</a:t>
            </a:r>
          </a:p>
        </p:txBody>
      </p:sp>
    </p:spTree>
    <p:extLst>
      <p:ext uri="{BB962C8B-B14F-4D97-AF65-F5344CB8AC3E}">
        <p14:creationId xmlns:p14="http://schemas.microsoft.com/office/powerpoint/2010/main" val="3021474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7" name="Picture 6">
            <a:extLst>
              <a:ext uri="{FF2B5EF4-FFF2-40B4-BE49-F238E27FC236}">
                <a16:creationId xmlns:a16="http://schemas.microsoft.com/office/drawing/2014/main" id="{AB32CCA9-7C74-B672-FE91-D898A0F4F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1" t="20517" r="18008" b="13118"/>
          <a:stretch>
            <a:fillRect/>
          </a:stretch>
        </p:blipFill>
        <p:spPr bwMode="auto">
          <a:xfrm>
            <a:off x="838200" y="1952624"/>
            <a:ext cx="5200650" cy="435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6" name="Picture 27">
            <a:extLst>
              <a:ext uri="{FF2B5EF4-FFF2-40B4-BE49-F238E27FC236}">
                <a16:creationId xmlns:a16="http://schemas.microsoft.com/office/drawing/2014/main" id="{71FEF7E3-6C57-BE47-5690-F29CA49B5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42" t="9637" b="23964"/>
          <a:stretch>
            <a:fillRect/>
          </a:stretch>
        </p:blipFill>
        <p:spPr bwMode="auto">
          <a:xfrm>
            <a:off x="6515100" y="1952616"/>
            <a:ext cx="5181600" cy="435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84">
            <a:extLst>
              <a:ext uri="{FF2B5EF4-FFF2-40B4-BE49-F238E27FC236}">
                <a16:creationId xmlns:a16="http://schemas.microsoft.com/office/drawing/2014/main" id="{920F191D-BA4D-416F-5F84-28406AA4E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076778"/>
            <a:ext cx="989559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Installing ubuntu: First we will download the ubuntu from Microsoft store and also install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wsl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Then make changes in makefile.in and install.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6" name="Rectangle 85">
            <a:extLst>
              <a:ext uri="{FF2B5EF4-FFF2-40B4-BE49-F238E27FC236}">
                <a16:creationId xmlns:a16="http://schemas.microsoft.com/office/drawing/2014/main" id="{774AC694-F86F-925F-CE57-2FC6E2A55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" y="27622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7" name="Rectangle 86">
            <a:extLst>
              <a:ext uri="{FF2B5EF4-FFF2-40B4-BE49-F238E27FC236}">
                <a16:creationId xmlns:a16="http://schemas.microsoft.com/office/drawing/2014/main" id="{A1599691-E138-6EE2-4CA4-F21513C823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" y="52959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D3E0B8-0B76-5897-2F01-0DA6029B1074}"/>
              </a:ext>
            </a:extLst>
          </p:cNvPr>
          <p:cNvSpPr txBox="1"/>
          <p:nvPr/>
        </p:nvSpPr>
        <p:spPr>
          <a:xfrm>
            <a:off x="820807" y="329616"/>
            <a:ext cx="6877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MODULE BASED OUTPUT SCREENSHOTS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909357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Picture 34">
            <a:extLst>
              <a:ext uri="{FF2B5EF4-FFF2-40B4-BE49-F238E27FC236}">
                <a16:creationId xmlns:a16="http://schemas.microsoft.com/office/drawing/2014/main" id="{827318FE-4D6A-2D19-6298-3B1E78200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1" t="16328" r="19923" b="18350"/>
          <a:stretch>
            <a:fillRect/>
          </a:stretch>
        </p:blipFill>
        <p:spPr bwMode="auto">
          <a:xfrm>
            <a:off x="336916" y="3552969"/>
            <a:ext cx="5695949" cy="308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39">
            <a:extLst>
              <a:ext uri="{FF2B5EF4-FFF2-40B4-BE49-F238E27FC236}">
                <a16:creationId xmlns:a16="http://schemas.microsoft.com/office/drawing/2014/main" id="{A7903F55-112A-6404-FBDA-8BBC854A4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7" t="17271" r="21194" b="18570"/>
          <a:stretch>
            <a:fillRect/>
          </a:stretch>
        </p:blipFill>
        <p:spPr bwMode="auto">
          <a:xfrm>
            <a:off x="336916" y="733425"/>
            <a:ext cx="5695950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2">
            <a:extLst>
              <a:ext uri="{FF2B5EF4-FFF2-40B4-BE49-F238E27FC236}">
                <a16:creationId xmlns:a16="http://schemas.microsoft.com/office/drawing/2014/main" id="{0E1E44E6-CDE6-2C94-326F-FAB57B8CEA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73EB508B-841A-017E-68B2-1DF9DC9B81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918" y="338353"/>
            <a:ext cx="656205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Unzip the downloaded NS2 stimulator folder and install them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51691178-60F0-F9C0-FC29-6FDB676C1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" y="10725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16" name="Picture 35">
            <a:extLst>
              <a:ext uri="{FF2B5EF4-FFF2-40B4-BE49-F238E27FC236}">
                <a16:creationId xmlns:a16="http://schemas.microsoft.com/office/drawing/2014/main" id="{BAD20FA4-5B42-86A2-5F6A-B80645262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6" t="16553" r="21892" b="17831"/>
          <a:stretch>
            <a:fillRect/>
          </a:stretch>
        </p:blipFill>
        <p:spPr bwMode="auto">
          <a:xfrm>
            <a:off x="6212032" y="733424"/>
            <a:ext cx="5734050" cy="2695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FB769E-7BCB-89EF-7969-588C41EE64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382" y="3456217"/>
            <a:ext cx="5727700" cy="318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897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69">
            <a:extLst>
              <a:ext uri="{FF2B5EF4-FFF2-40B4-BE49-F238E27FC236}">
                <a16:creationId xmlns:a16="http://schemas.microsoft.com/office/drawing/2014/main" id="{39A73178-8457-C4AE-FE35-268281CB8E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0" t="2069" r="49812" b="55962"/>
          <a:stretch/>
        </p:blipFill>
        <p:spPr bwMode="auto">
          <a:xfrm>
            <a:off x="914400" y="2005012"/>
            <a:ext cx="9240982" cy="206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Picture 70">
            <a:extLst>
              <a:ext uri="{FF2B5EF4-FFF2-40B4-BE49-F238E27FC236}">
                <a16:creationId xmlns:a16="http://schemas.microsoft.com/office/drawing/2014/main" id="{9CABE7D4-2D1C-52BE-B5EF-E06F9C4917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45" r="47004" b="47389"/>
          <a:stretch/>
        </p:blipFill>
        <p:spPr bwMode="auto">
          <a:xfrm>
            <a:off x="914399" y="4497096"/>
            <a:ext cx="9545781" cy="173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24D54E09-3EBE-AB3D-F7C9-F55D1AD75F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676365"/>
            <a:ext cx="7500964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After installing open the AODV.cc file and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AODV.h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file to make changes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Adov.cc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E4F3AB03-08D0-74BF-FED8-9D6475E542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" y="24288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8D6532F-CF32-E9D0-311A-BEB3C10FEC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" y="3867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7551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71">
            <a:extLst>
              <a:ext uri="{FF2B5EF4-FFF2-40B4-BE49-F238E27FC236}">
                <a16:creationId xmlns:a16="http://schemas.microsoft.com/office/drawing/2014/main" id="{C292880A-ED32-04E9-A827-A509A690B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" t="7094" r="39508" b="41182"/>
          <a:stretch>
            <a:fillRect/>
          </a:stretch>
        </p:blipFill>
        <p:spPr bwMode="auto">
          <a:xfrm>
            <a:off x="495300" y="656498"/>
            <a:ext cx="11059391" cy="216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" name="Picture 51">
            <a:extLst>
              <a:ext uri="{FF2B5EF4-FFF2-40B4-BE49-F238E27FC236}">
                <a16:creationId xmlns:a16="http://schemas.microsoft.com/office/drawing/2014/main" id="{E2F9AEF5-49BC-407C-41FB-DD7033D6A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3318014"/>
            <a:ext cx="11433464" cy="337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277CC15A-B220-B840-68C6-FCAA14FEE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27" y="103257"/>
            <a:ext cx="89505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Adov.h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CE1EA178-0A63-EF91-6ECB-051D738FA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27" y="2845356"/>
            <a:ext cx="274729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Now we build the codes.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569F45AA-28F5-5958-FD62-D2FB39A6D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" y="4917073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 sz="1600"/>
          </a:p>
        </p:txBody>
      </p:sp>
    </p:spTree>
    <p:extLst>
      <p:ext uri="{BB962C8B-B14F-4D97-AF65-F5344CB8AC3E}">
        <p14:creationId xmlns:p14="http://schemas.microsoft.com/office/powerpoint/2010/main" val="3332228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2">
            <a:extLst>
              <a:ext uri="{FF2B5EF4-FFF2-40B4-BE49-F238E27FC236}">
                <a16:creationId xmlns:a16="http://schemas.microsoft.com/office/drawing/2014/main" id="{5970AB4C-69F1-3B16-A397-ACBFA559E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" r="45824" b="5714"/>
          <a:stretch>
            <a:fillRect/>
          </a:stretch>
        </p:blipFill>
        <p:spPr bwMode="auto">
          <a:xfrm>
            <a:off x="680031" y="768858"/>
            <a:ext cx="8062188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" name="Picture 52">
            <a:extLst>
              <a:ext uri="{FF2B5EF4-FFF2-40B4-BE49-F238E27FC236}">
                <a16:creationId xmlns:a16="http://schemas.microsoft.com/office/drawing/2014/main" id="{21914476-4F90-7A77-292C-46225B1AA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830"/>
          <a:stretch>
            <a:fillRect/>
          </a:stretch>
        </p:blipFill>
        <p:spPr bwMode="auto">
          <a:xfrm>
            <a:off x="878523" y="3948545"/>
            <a:ext cx="7226386" cy="270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59C656BB-7E83-F2CD-C4EB-C5736E3E0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031" y="198160"/>
            <a:ext cx="414337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Now create a tcl code with no attacks: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06DE360-6E9A-0C35-E568-6DFF294DE8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031" y="3424350"/>
            <a:ext cx="808907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Run the code. In this since there is no attacker node no packets are dropped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561169D6-2C3C-A9B8-CB58-8A062DFF2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" y="4526548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 sz="1600"/>
          </a:p>
        </p:txBody>
      </p:sp>
    </p:spTree>
    <p:extLst>
      <p:ext uri="{BB962C8B-B14F-4D97-AF65-F5344CB8AC3E}">
        <p14:creationId xmlns:p14="http://schemas.microsoft.com/office/powerpoint/2010/main" val="971729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54">
            <a:extLst>
              <a:ext uri="{FF2B5EF4-FFF2-40B4-BE49-F238E27FC236}">
                <a16:creationId xmlns:a16="http://schemas.microsoft.com/office/drawing/2014/main" id="{AACE145E-10CF-1C58-617A-8201A621E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2" t="18324" r="62440" b="25223"/>
          <a:stretch>
            <a:fillRect/>
          </a:stretch>
        </p:blipFill>
        <p:spPr bwMode="auto">
          <a:xfrm>
            <a:off x="466724" y="983679"/>
            <a:ext cx="5629275" cy="491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5" name="Picture 60">
            <a:extLst>
              <a:ext uri="{FF2B5EF4-FFF2-40B4-BE49-F238E27FC236}">
                <a16:creationId xmlns:a16="http://schemas.microsoft.com/office/drawing/2014/main" id="{21E90F72-D256-ED9C-10CD-1BE8EA79E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6" t="9753" r="48814" b="30542"/>
          <a:stretch>
            <a:fillRect/>
          </a:stretch>
        </p:blipFill>
        <p:spPr bwMode="auto">
          <a:xfrm>
            <a:off x="6300787" y="983679"/>
            <a:ext cx="5686425" cy="4918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8C6E2B4A-4839-9DBD-3613-CD99DCAB3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675DD20-0D78-7E29-9C93-C29A9C1E84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" y="3629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5F0F4EAE-F382-3D27-0C6B-834BAF987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" y="6324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0354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8D5996-4B1F-745C-820B-18B23AFA4E3F}"/>
              </a:ext>
            </a:extLst>
          </p:cNvPr>
          <p:cNvSpPr txBox="1"/>
          <p:nvPr/>
        </p:nvSpPr>
        <p:spPr>
          <a:xfrm>
            <a:off x="92365" y="440197"/>
            <a:ext cx="609600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95300" algn="just">
              <a:lnSpc>
                <a:spcPct val="150000"/>
              </a:lnSpc>
              <a:spcAft>
                <a:spcPts val="800"/>
              </a:spcAft>
            </a:pPr>
            <a:r>
              <a:rPr lang="en-IN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Build a code with attacker node:</a:t>
            </a:r>
          </a:p>
        </p:txBody>
      </p:sp>
      <p:pic>
        <p:nvPicPr>
          <p:cNvPr id="7170" name="Picture 73">
            <a:extLst>
              <a:ext uri="{FF2B5EF4-FFF2-40B4-BE49-F238E27FC236}">
                <a16:creationId xmlns:a16="http://schemas.microsoft.com/office/drawing/2014/main" id="{DA303977-5F16-80D6-2F85-7541B9004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" r="65932" b="5418"/>
          <a:stretch>
            <a:fillRect/>
          </a:stretch>
        </p:blipFill>
        <p:spPr bwMode="auto">
          <a:xfrm>
            <a:off x="495299" y="1275981"/>
            <a:ext cx="5018809" cy="483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" name="Picture 53">
            <a:extLst>
              <a:ext uri="{FF2B5EF4-FFF2-40B4-BE49-F238E27FC236}">
                <a16:creationId xmlns:a16="http://schemas.microsoft.com/office/drawing/2014/main" id="{9B5419E5-C575-2E2E-2740-81728B039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458"/>
          <a:stretch>
            <a:fillRect/>
          </a:stretch>
        </p:blipFill>
        <p:spPr bwMode="auto">
          <a:xfrm>
            <a:off x="6293428" y="1275981"/>
            <a:ext cx="5403273" cy="375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51D741-5EF9-FAB5-48A3-B05D6E5B65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9323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 sz="16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071079-B8C2-B4DF-91D7-7489CB9498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3428" y="397877"/>
            <a:ext cx="481926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Attack is generated and packets are dropped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4677C4-3FF1-B0D6-46B7-17F74FE2F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" y="5983873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 sz="1600"/>
          </a:p>
        </p:txBody>
      </p:sp>
    </p:spTree>
    <p:extLst>
      <p:ext uri="{BB962C8B-B14F-4D97-AF65-F5344CB8AC3E}">
        <p14:creationId xmlns:p14="http://schemas.microsoft.com/office/powerpoint/2010/main" val="3230878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55">
            <a:extLst>
              <a:ext uri="{FF2B5EF4-FFF2-40B4-BE49-F238E27FC236}">
                <a16:creationId xmlns:a16="http://schemas.microsoft.com/office/drawing/2014/main" id="{E6C4E15E-8F54-CFB3-D18E-496FBFB04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6" t="9753" r="48483" b="30246"/>
          <a:stretch>
            <a:fillRect/>
          </a:stretch>
        </p:blipFill>
        <p:spPr bwMode="auto">
          <a:xfrm>
            <a:off x="466725" y="1274618"/>
            <a:ext cx="5629275" cy="508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64">
            <a:extLst>
              <a:ext uri="{FF2B5EF4-FFF2-40B4-BE49-F238E27FC236}">
                <a16:creationId xmlns:a16="http://schemas.microsoft.com/office/drawing/2014/main" id="{6E48B55E-0A84-66F6-70AB-796996AFC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0" t="10641" r="49313" b="30540"/>
          <a:stretch>
            <a:fillRect/>
          </a:stretch>
        </p:blipFill>
        <p:spPr bwMode="auto">
          <a:xfrm>
            <a:off x="6420226" y="1274617"/>
            <a:ext cx="5410200" cy="508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5">
            <a:extLst>
              <a:ext uri="{FF2B5EF4-FFF2-40B4-BE49-F238E27FC236}">
                <a16:creationId xmlns:a16="http://schemas.microsoft.com/office/drawing/2014/main" id="{F2E05C2B-D7A7-3AE7-84F9-837E4D3A2B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-1769477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 sz="160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AE4DF811-9711-FB27-BF43-DB3815BD6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700" y="1878598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 sz="1600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9AED74A4-3DEB-2850-35DE-B8B701F44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700" y="8765173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 sz="1600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F8891E4A-BAE3-4410-36B0-3C808BADBD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700" y="12184648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6EF4D-A47E-DCE6-2119-ED6A3CE0FB54}"/>
              </a:ext>
            </a:extLst>
          </p:cNvPr>
          <p:cNvSpPr txBox="1"/>
          <p:nvPr/>
        </p:nvSpPr>
        <p:spPr>
          <a:xfrm>
            <a:off x="1233055" y="748145"/>
            <a:ext cx="2793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of attack generation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6639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7">
            <a:extLst>
              <a:ext uri="{FF2B5EF4-FFF2-40B4-BE49-F238E27FC236}">
                <a16:creationId xmlns:a16="http://schemas.microsoft.com/office/drawing/2014/main" id="{5136D98A-358B-6C94-3C39-877F48FAC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" t="10936" r="49313" b="30247"/>
          <a:stretch>
            <a:fillRect/>
          </a:stretch>
        </p:blipFill>
        <p:spPr bwMode="auto">
          <a:xfrm>
            <a:off x="419966" y="1191491"/>
            <a:ext cx="5391150" cy="490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2">
            <a:extLst>
              <a:ext uri="{FF2B5EF4-FFF2-40B4-BE49-F238E27FC236}">
                <a16:creationId xmlns:a16="http://schemas.microsoft.com/office/drawing/2014/main" id="{92E538C4-0B68-7030-409D-79F41B896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0" t="10936" r="48482" b="30838"/>
          <a:stretch>
            <a:fillRect/>
          </a:stretch>
        </p:blipFill>
        <p:spPr bwMode="auto">
          <a:xfrm>
            <a:off x="6096000" y="1191491"/>
            <a:ext cx="5429250" cy="490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7">
            <a:extLst>
              <a:ext uri="{FF2B5EF4-FFF2-40B4-BE49-F238E27FC236}">
                <a16:creationId xmlns:a16="http://schemas.microsoft.com/office/drawing/2014/main" id="{B11C3C0F-762D-0F7F-CC41-2242E7587C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966" y="433168"/>
            <a:ext cx="983376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Here we can see node 5 dropping a packet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29541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DD1CCFD-FCEF-46C0-6690-AF052A80A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581" y="348872"/>
            <a:ext cx="282769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PRE-PROCESSING: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	Insert dataset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9217" name="Picture 80">
            <a:extLst>
              <a:ext uri="{FF2B5EF4-FFF2-40B4-BE49-F238E27FC236}">
                <a16:creationId xmlns:a16="http://schemas.microsoft.com/office/drawing/2014/main" id="{C354CF0E-6ACA-6DDE-7024-3D9E5D510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6" t="26009" r="13417" b="11035"/>
          <a:stretch>
            <a:fillRect/>
          </a:stretch>
        </p:blipFill>
        <p:spPr bwMode="auto">
          <a:xfrm>
            <a:off x="706581" y="1468582"/>
            <a:ext cx="10584873" cy="493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C9206F3D-B4D8-A660-A20D-F606B73FF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502968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3551198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200" dirty="0">
                <a:effectLst/>
                <a:ea typeface="Calibri" panose="020F0502020204030204" pitchFamily="34" charset="0"/>
              </a:rPr>
              <a:t>Vehicular Ad hoc Networks (VANETs) are the core of Intelligent Transportation Systems (ITS), allowing vehicles to communicate between themselves and with other entities. </a:t>
            </a:r>
          </a:p>
          <a:p>
            <a:pPr>
              <a:lnSpc>
                <a:spcPct val="100000"/>
              </a:lnSpc>
            </a:pPr>
            <a:r>
              <a:rPr lang="en-IN" sz="22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The presence of a large number of communicating vehicles greatly increases the number and types of possible anomalies in the network.</a:t>
            </a:r>
          </a:p>
          <a:p>
            <a:pPr>
              <a:lnSpc>
                <a:spcPct val="100000"/>
              </a:lnSpc>
            </a:pPr>
            <a:r>
              <a:rPr lang="en-IN" sz="22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However, since there can be a multitude of anomalies possible in the network, there is a need for better anomaly detection frameworks that can address this unprecedented scenario.</a:t>
            </a:r>
          </a:p>
          <a:p>
            <a:pPr>
              <a:lnSpc>
                <a:spcPct val="100000"/>
              </a:lnSpc>
            </a:pPr>
            <a:r>
              <a:rPr lang="en-IN" sz="22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In this project, we propose an anomaly detection framework for VANETs based on </a:t>
            </a:r>
            <a:r>
              <a:rPr lang="en-IN" sz="2200" dirty="0">
                <a:ea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en-IN" sz="22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neural networks (DNNs) using PCA and DNN algorithms.</a:t>
            </a:r>
          </a:p>
          <a:p>
            <a:pPr>
              <a:lnSpc>
                <a:spcPct val="100000"/>
              </a:lnSpc>
            </a:pPr>
            <a:r>
              <a:rPr lang="en-IN" sz="22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T</a:t>
            </a:r>
            <a:r>
              <a:rPr lang="en-IN" sz="2200" dirty="0">
                <a:ea typeface="Calibri" panose="020F0502020204030204" pitchFamily="34" charset="0"/>
                <a:cs typeface="Calibri" panose="020F0502020204030204" pitchFamily="34" charset="0"/>
              </a:rPr>
              <a:t>he</a:t>
            </a:r>
            <a:r>
              <a:rPr lang="en-IN" sz="22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DNN model learns the abstract and high-dimensional feature representation of the IDS data by passing them into many hidden layers.</a:t>
            </a:r>
            <a:endParaRPr lang="en-IN" sz="2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2032685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FE3C7B1-AEA1-8D7B-4816-061AC507A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70404"/>
            <a:ext cx="417319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Checking for null values and replacing: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1265" name="Picture 61">
            <a:extLst>
              <a:ext uri="{FF2B5EF4-FFF2-40B4-BE49-F238E27FC236}">
                <a16:creationId xmlns:a16="http://schemas.microsoft.com/office/drawing/2014/main" id="{808E3DC1-8C49-3E65-EC78-E7CBDEBF1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6" t="23940" r="9761" b="39706"/>
          <a:stretch>
            <a:fillRect/>
          </a:stretch>
        </p:blipFill>
        <p:spPr bwMode="auto">
          <a:xfrm>
            <a:off x="457200" y="824347"/>
            <a:ext cx="6096000" cy="203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FB202940-00DB-5FCB-80AB-A6BA13BB7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86699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 sz="2000"/>
          </a:p>
        </p:txBody>
      </p:sp>
      <p:pic>
        <p:nvPicPr>
          <p:cNvPr id="11268" name="Picture 81">
            <a:extLst>
              <a:ext uri="{FF2B5EF4-FFF2-40B4-BE49-F238E27FC236}">
                <a16:creationId xmlns:a16="http://schemas.microsoft.com/office/drawing/2014/main" id="{C61BED26-3709-B0C2-7F5E-4BAD3624D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1" t="22462" r="16075" b="16354"/>
          <a:stretch>
            <a:fillRect/>
          </a:stretch>
        </p:blipFill>
        <p:spPr bwMode="auto">
          <a:xfrm>
            <a:off x="4445577" y="2992582"/>
            <a:ext cx="7059838" cy="360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885D160E-CB14-8FE6-7CF6-4F5EDF9505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255" y="4470060"/>
            <a:ext cx="340388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Identify Unique feature category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24686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82">
            <a:extLst>
              <a:ext uri="{FF2B5EF4-FFF2-40B4-BE49-F238E27FC236}">
                <a16:creationId xmlns:a16="http://schemas.microsoft.com/office/drawing/2014/main" id="{A7FF468B-EB81-B696-F8D5-FCC7B2B0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2" t="19211" r="35187" b="55809"/>
          <a:stretch>
            <a:fillRect/>
          </a:stretch>
        </p:blipFill>
        <p:spPr bwMode="auto">
          <a:xfrm>
            <a:off x="617825" y="1128713"/>
            <a:ext cx="9353275" cy="2038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89" name="Picture 83">
            <a:extLst>
              <a:ext uri="{FF2B5EF4-FFF2-40B4-BE49-F238E27FC236}">
                <a16:creationId xmlns:a16="http://schemas.microsoft.com/office/drawing/2014/main" id="{E384B9BB-1AD6-1C36-7542-3EB5390EE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1" t="41969" r="34523" b="13399"/>
          <a:stretch>
            <a:fillRect/>
          </a:stretch>
        </p:blipFill>
        <p:spPr bwMode="auto">
          <a:xfrm>
            <a:off x="803562" y="3167062"/>
            <a:ext cx="9187443" cy="323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2CC08B27-35CC-F7A5-E1E1-02ECA7802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562" y="442695"/>
            <a:ext cx="298331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Convert to numeric values: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88174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84">
            <a:extLst>
              <a:ext uri="{FF2B5EF4-FFF2-40B4-BE49-F238E27FC236}">
                <a16:creationId xmlns:a16="http://schemas.microsoft.com/office/drawing/2014/main" id="{7C57864D-3689-988A-995F-F176DD280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1" t="12119" r="42001"/>
          <a:stretch>
            <a:fillRect/>
          </a:stretch>
        </p:blipFill>
        <p:spPr bwMode="auto">
          <a:xfrm>
            <a:off x="228600" y="623454"/>
            <a:ext cx="5857875" cy="455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3" name="Picture 85">
            <a:extLst>
              <a:ext uri="{FF2B5EF4-FFF2-40B4-BE49-F238E27FC236}">
                <a16:creationId xmlns:a16="http://schemas.microsoft.com/office/drawing/2014/main" id="{EC9B9395-DDAE-5C50-504F-1CF28339A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9" t="34581" r="31200" b="26994"/>
          <a:stretch>
            <a:fillRect/>
          </a:stretch>
        </p:blipFill>
        <p:spPr bwMode="auto">
          <a:xfrm>
            <a:off x="6456218" y="2619375"/>
            <a:ext cx="5507182" cy="380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DCFBB304-D4FF-5681-064E-97B3F349C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4672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6EBC14C-C44D-24D9-FAF6-43FC35C1B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7086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B12C5E-3F43-1405-31CF-16DEBE233329}"/>
              </a:ext>
            </a:extLst>
          </p:cNvPr>
          <p:cNvSpPr txBox="1"/>
          <p:nvPr/>
        </p:nvSpPr>
        <p:spPr>
          <a:xfrm>
            <a:off x="6105527" y="970252"/>
            <a:ext cx="5844018" cy="878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just">
              <a:lnSpc>
                <a:spcPct val="150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Dropping the columns and concatenating with categorical values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907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D939891-6E2C-ED01-55F1-D8F0E3736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9100" y="602811"/>
            <a:ext cx="431554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Dividing training and testing set: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4337" name="Picture 86">
            <a:extLst>
              <a:ext uri="{FF2B5EF4-FFF2-40B4-BE49-F238E27FC236}">
                <a16:creationId xmlns:a16="http://schemas.microsoft.com/office/drawing/2014/main" id="{082FCDB1-09B4-BA73-9775-7E5348E28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6" t="20985" r="17239" b="6010"/>
          <a:stretch>
            <a:fillRect/>
          </a:stretch>
        </p:blipFill>
        <p:spPr bwMode="auto">
          <a:xfrm>
            <a:off x="1039090" y="1556734"/>
            <a:ext cx="10044535" cy="467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A123226A-D37D-042A-3A5C-F48CC05623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2575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1824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F146DAC-CFCC-9695-5FD9-0EFA5FE75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28128"/>
            <a:ext cx="229985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Normalization: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For training set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5361" name="Picture 87">
            <a:extLst>
              <a:ext uri="{FF2B5EF4-FFF2-40B4-BE49-F238E27FC236}">
                <a16:creationId xmlns:a16="http://schemas.microsoft.com/office/drawing/2014/main" id="{9EB08767-6E32-0396-1808-8953DD8EE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0" t="21281" r="17073" b="7784"/>
          <a:stretch>
            <a:fillRect/>
          </a:stretch>
        </p:blipFill>
        <p:spPr bwMode="auto">
          <a:xfrm>
            <a:off x="360219" y="1205346"/>
            <a:ext cx="5867400" cy="493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2999E409-B69B-68AF-DBB4-F5335BCBE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2767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FDC7C1-E324-3437-B2A4-637B8F968DDD}"/>
              </a:ext>
            </a:extLst>
          </p:cNvPr>
          <p:cNvSpPr txBox="1"/>
          <p:nvPr/>
        </p:nvSpPr>
        <p:spPr>
          <a:xfrm>
            <a:off x="6096000" y="652883"/>
            <a:ext cx="6096000" cy="463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just">
              <a:lnSpc>
                <a:spcPct val="150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 testing set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2ABA7E-5095-AE47-9F59-6803CA9072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52" t="26306" r="31864" b="11625"/>
          <a:stretch/>
        </p:blipFill>
        <p:spPr bwMode="auto">
          <a:xfrm>
            <a:off x="6324600" y="1205346"/>
            <a:ext cx="5867400" cy="49322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42526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BF190-C630-8043-D297-DFE5CB6F79EC}"/>
              </a:ext>
            </a:extLst>
          </p:cNvPr>
          <p:cNvSpPr txBox="1"/>
          <p:nvPr/>
        </p:nvSpPr>
        <p:spPr>
          <a:xfrm>
            <a:off x="304800" y="107808"/>
            <a:ext cx="6096000" cy="878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just">
              <a:lnSpc>
                <a:spcPct val="150000"/>
              </a:lnSpc>
            </a:pP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FEATURE SELECTION AGENT: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50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Entropy: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12A2D87-03E8-50E3-81A3-0345AFC473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014" y="2967335"/>
            <a:ext cx="33048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Mutual information gain: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9" name="Picture 90">
            <a:extLst>
              <a:ext uri="{FF2B5EF4-FFF2-40B4-BE49-F238E27FC236}">
                <a16:creationId xmlns:a16="http://schemas.microsoft.com/office/drawing/2014/main" id="{D729902F-3480-47C6-ED68-08C9E4A3FB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2" t="21281" r="41835" b="44962"/>
          <a:stretch/>
        </p:blipFill>
        <p:spPr bwMode="auto">
          <a:xfrm>
            <a:off x="1233054" y="3622258"/>
            <a:ext cx="8839199" cy="243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2D39E1-F405-2738-CC58-F174B64131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49" t="43265" r="31251" b="35549"/>
          <a:stretch/>
        </p:blipFill>
        <p:spPr>
          <a:xfrm>
            <a:off x="971893" y="1250886"/>
            <a:ext cx="7742616" cy="145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62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0EA212CD-2EFE-0461-EFED-80FA45351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8004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A15F258-DA67-38AC-8404-93AB29891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5086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D54F48-D0F6-EFAF-08A3-6F2A77A9C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27" t="22411" r="53864" b="22006"/>
          <a:stretch/>
        </p:blipFill>
        <p:spPr>
          <a:xfrm>
            <a:off x="1039089" y="443349"/>
            <a:ext cx="5361711" cy="38099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B5003E-C34B-061F-4049-FE4C28B4C6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73" t="30293" r="45341" b="46198"/>
          <a:stretch/>
        </p:blipFill>
        <p:spPr>
          <a:xfrm>
            <a:off x="1233054" y="4405754"/>
            <a:ext cx="9490364" cy="200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65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AB73CD-2477-2166-EBDC-FD14BCCA0D98}"/>
              </a:ext>
            </a:extLst>
          </p:cNvPr>
          <p:cNvSpPr txBox="1"/>
          <p:nvPr/>
        </p:nvSpPr>
        <p:spPr>
          <a:xfrm>
            <a:off x="490330" y="437322"/>
            <a:ext cx="7927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DNN ALGORITHM USING FEATURES SELECTED FROM MUTUAL INFORMATION GAIN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6D1C7D-A3E8-CB52-D491-4832FFA3CD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95" t="21823" r="17935" b="6355"/>
          <a:stretch/>
        </p:blipFill>
        <p:spPr>
          <a:xfrm>
            <a:off x="591259" y="967409"/>
            <a:ext cx="10898376" cy="496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48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307EE1-7910-1BBA-02DA-954426BB24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52" t="36515" r="28696" b="20952"/>
          <a:stretch/>
        </p:blipFill>
        <p:spPr>
          <a:xfrm>
            <a:off x="1332191" y="1325219"/>
            <a:ext cx="8196124" cy="36874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65CE4E-F241-A5DA-D86C-E959CA09478D}"/>
              </a:ext>
            </a:extLst>
          </p:cNvPr>
          <p:cNvSpPr txBox="1"/>
          <p:nvPr/>
        </p:nvSpPr>
        <p:spPr>
          <a:xfrm>
            <a:off x="457547" y="346597"/>
            <a:ext cx="3737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Predicted model accuracy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90705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92">
            <a:extLst>
              <a:ext uri="{FF2B5EF4-FFF2-40B4-BE49-F238E27FC236}">
                <a16:creationId xmlns:a16="http://schemas.microsoft.com/office/drawing/2014/main" id="{0FB46427-FCEB-8E03-DADC-E10ED5415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5" t="22166" r="40506" b="15764"/>
          <a:stretch>
            <a:fillRect/>
          </a:stretch>
        </p:blipFill>
        <p:spPr bwMode="auto">
          <a:xfrm>
            <a:off x="457199" y="1053733"/>
            <a:ext cx="8461513" cy="340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09" name="Picture 94">
            <a:extLst>
              <a:ext uri="{FF2B5EF4-FFF2-40B4-BE49-F238E27FC236}">
                <a16:creationId xmlns:a16="http://schemas.microsoft.com/office/drawing/2014/main" id="{F2BE7176-74D7-A0EF-9359-6A54F86C2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8" t="35764" r="56047" b="46207"/>
          <a:stretch>
            <a:fillRect/>
          </a:stretch>
        </p:blipFill>
        <p:spPr bwMode="auto">
          <a:xfrm>
            <a:off x="702365" y="5216243"/>
            <a:ext cx="8110331" cy="131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BFF58722-73DD-6EAB-832F-81AC2B56C4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556" y="177969"/>
            <a:ext cx="333944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Principal Component Analysis: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For training set: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BEADD6D-ECF8-2C62-4F98-B30833895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74" y="4607661"/>
            <a:ext cx="174669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For testing set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587306F-A0A2-DB60-4FB6-A7E96C18FC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029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8825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IMPLEMENTATION PLATFORM /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Language used: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Python 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tcl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Platform used: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Jupyter notebook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NS2 stimulator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53021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DC9BCE2A-EB60-E50B-7988-7B8F6B8E8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44" y="443638"/>
            <a:ext cx="304782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CLASSIFICATION STRATEGY: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Training the model using DNN: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4C42F-4A03-F62F-24D6-C61D2934F4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30" t="23368" r="28261" b="10899"/>
          <a:stretch/>
        </p:blipFill>
        <p:spPr>
          <a:xfrm>
            <a:off x="1404730" y="1366968"/>
            <a:ext cx="9117496" cy="477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4273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95">
            <a:extLst>
              <a:ext uri="{FF2B5EF4-FFF2-40B4-BE49-F238E27FC236}">
                <a16:creationId xmlns:a16="http://schemas.microsoft.com/office/drawing/2014/main" id="{38A96886-EB81-F10C-5BF6-C6DCC8F2F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4" t="23055" r="30368" b="49754"/>
          <a:stretch>
            <a:fillRect/>
          </a:stretch>
        </p:blipFill>
        <p:spPr bwMode="auto">
          <a:xfrm>
            <a:off x="1228724" y="1120650"/>
            <a:ext cx="8776668" cy="256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5ED643D5-F2EE-FAA9-9038-0DEEC351F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6101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F882A4-9462-7A74-FE08-A64E2F111E73}"/>
              </a:ext>
            </a:extLst>
          </p:cNvPr>
          <p:cNvSpPr txBox="1"/>
          <p:nvPr/>
        </p:nvSpPr>
        <p:spPr>
          <a:xfrm>
            <a:off x="839856" y="3770676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Score and accuracy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DB77EF-614F-0B01-4B5E-AEA2119A8F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35" t="58902" r="33409" b="16325"/>
          <a:stretch/>
        </p:blipFill>
        <p:spPr>
          <a:xfrm>
            <a:off x="939699" y="4140008"/>
            <a:ext cx="9949974" cy="206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035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69136-A559-7D12-5FCA-32844A27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58875"/>
          </a:xfrm>
        </p:spPr>
        <p:txBody>
          <a:bodyPr>
            <a:normAutofit/>
          </a:bodyPr>
          <a:lstStyle/>
          <a:p>
            <a:r>
              <a:rPr lang="en-US" b="1" dirty="0"/>
              <a:t>Result 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CF698-A860-1866-0A4E-6F52C27E0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attack is generated in tcl language with the help of aodv protocols and the attacker packets are dropped. </a:t>
            </a:r>
          </a:p>
          <a:p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stimulation generates an .nam file which will be used in the next phase to detect the attacks. </a:t>
            </a:r>
          </a:p>
          <a:p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Then the dataset was trained with the DNN classification algorithm which uses Relu activation and softmax activation methods. </a:t>
            </a:r>
          </a:p>
          <a:p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After training the dataset it was evaluated using the test dataset and predict the results. </a:t>
            </a:r>
          </a:p>
          <a:p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result acquired was the expected output and the accuracy of my model is 98.9%.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46313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400" dirty="0"/>
              <a:t>https://www.educative.io/edpresso/one-hot-encoding-in-python</a:t>
            </a:r>
          </a:p>
          <a:p>
            <a:pPr>
              <a:lnSpc>
                <a:spcPct val="100000"/>
              </a:lnSpc>
            </a:pPr>
            <a:r>
              <a:rPr lang="en-IN" sz="2400" dirty="0"/>
              <a:t>https://machinelearningmastery.com/start-here/</a:t>
            </a:r>
          </a:p>
          <a:p>
            <a:pPr>
              <a:lnSpc>
                <a:spcPct val="100000"/>
              </a:lnSpc>
            </a:pPr>
            <a:r>
              <a:rPr lang="en-IN" sz="2400" dirty="0"/>
              <a:t>https://github.com/alik604/cyber-security/blob/master/Intrusion-Detection/UNSW_NB15.ipynb</a:t>
            </a:r>
          </a:p>
          <a:p>
            <a:pPr>
              <a:lnSpc>
                <a:spcPct val="100000"/>
              </a:lnSpc>
            </a:pPr>
            <a:r>
              <a:rPr lang="en-IN" sz="2400" dirty="0"/>
              <a:t>https://www.youtube.com/watch?v=Fw5iiyIHzew</a:t>
            </a:r>
          </a:p>
          <a:p>
            <a:pPr algn="just">
              <a:lnSpc>
                <a:spcPct val="100000"/>
              </a:lnSpc>
            </a:pPr>
            <a:r>
              <a:rPr lang="en-IN" sz="2400" dirty="0"/>
              <a:t>https://github.com/Ahamasaleh/Deep-learning-for-intrusion-detection-using-RecurrentneuralnetworkRNN/blob/main/KDDTest%2BBinary_Classification.ipynb</a:t>
            </a:r>
          </a:p>
          <a:p>
            <a:pPr>
              <a:lnSpc>
                <a:spcPct val="100000"/>
              </a:lnSpc>
            </a:pPr>
            <a:r>
              <a:rPr lang="en-IN" sz="2400" dirty="0"/>
              <a:t>https://github.com/abhinav-bhardwaj/IoT-Network-Intrusion-Detection-System-UNSW-NB15/blob/master/UNSW_Project.ipynb</a:t>
            </a:r>
          </a:p>
        </p:txBody>
      </p:sp>
    </p:spTree>
    <p:extLst>
      <p:ext uri="{BB962C8B-B14F-4D97-AF65-F5344CB8AC3E}">
        <p14:creationId xmlns:p14="http://schemas.microsoft.com/office/powerpoint/2010/main" val="14552926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785" y="2686294"/>
            <a:ext cx="10515600" cy="1325563"/>
          </a:xfrm>
        </p:spPr>
        <p:txBody>
          <a:bodyPr/>
          <a:lstStyle/>
          <a:p>
            <a:pPr algn="ctr"/>
            <a:r>
              <a:rPr lang="en-IN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8119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Magnetic Disk 2">
            <a:extLst>
              <a:ext uri="{FF2B5EF4-FFF2-40B4-BE49-F238E27FC236}">
                <a16:creationId xmlns:a16="http://schemas.microsoft.com/office/drawing/2014/main" id="{A7B2EE4A-49E2-481B-9EE9-A0AF3E2A1809}"/>
              </a:ext>
            </a:extLst>
          </p:cNvPr>
          <p:cNvSpPr/>
          <p:nvPr/>
        </p:nvSpPr>
        <p:spPr>
          <a:xfrm>
            <a:off x="1632828" y="1475462"/>
            <a:ext cx="940905" cy="927652"/>
          </a:xfrm>
          <a:prstGeom prst="flowChartMagneticDisk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SET</a:t>
            </a:r>
            <a:endParaRPr lang="en-IN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412565E-2288-4786-9196-AAC66CAE25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1132087"/>
              </p:ext>
            </p:extLst>
          </p:nvPr>
        </p:nvGraphicFramePr>
        <p:xfrm>
          <a:off x="3841524" y="1071270"/>
          <a:ext cx="2208696" cy="1736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3737313-F628-44B3-97BB-A1AD1E1BFBB5}"/>
              </a:ext>
            </a:extLst>
          </p:cNvPr>
          <p:cNvGraphicFramePr/>
          <p:nvPr/>
        </p:nvGraphicFramePr>
        <p:xfrm>
          <a:off x="7463029" y="863161"/>
          <a:ext cx="2208696" cy="2230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B319AA76-665F-401A-94D8-6885B14EC64D}"/>
              </a:ext>
            </a:extLst>
          </p:cNvPr>
          <p:cNvGraphicFramePr/>
          <p:nvPr/>
        </p:nvGraphicFramePr>
        <p:xfrm>
          <a:off x="8311168" y="3401036"/>
          <a:ext cx="1360557" cy="515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629B87C-B866-4D76-8FEF-3310902A49C2}"/>
              </a:ext>
            </a:extLst>
          </p:cNvPr>
          <p:cNvSpPr/>
          <p:nvPr/>
        </p:nvSpPr>
        <p:spPr>
          <a:xfrm>
            <a:off x="1744213" y="4989877"/>
            <a:ext cx="1359228" cy="3909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Attack</a:t>
            </a:r>
            <a:endParaRPr lang="en-IN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1F77E4-C21A-446A-ACEB-BC8775206EF7}"/>
              </a:ext>
            </a:extLst>
          </p:cNvPr>
          <p:cNvSpPr txBox="1"/>
          <p:nvPr/>
        </p:nvSpPr>
        <p:spPr>
          <a:xfrm>
            <a:off x="504130" y="190434"/>
            <a:ext cx="113380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OVERALL ARCHITECTURE (with completed modules highlighted)</a:t>
            </a:r>
            <a:endParaRPr lang="en-IN" sz="32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6E2E804-3CB0-4A06-89B9-3917947CA19D}"/>
              </a:ext>
            </a:extLst>
          </p:cNvPr>
          <p:cNvCxnSpPr>
            <a:cxnSpLocks/>
            <a:stCxn id="3" idx="4"/>
            <a:endCxn id="5" idx="1"/>
          </p:cNvCxnSpPr>
          <p:nvPr/>
        </p:nvCxnSpPr>
        <p:spPr>
          <a:xfrm>
            <a:off x="2573733" y="1939288"/>
            <a:ext cx="126779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DC9A089-E260-4C9C-894F-FB342C1B0DCE}"/>
              </a:ext>
            </a:extLst>
          </p:cNvPr>
          <p:cNvCxnSpPr>
            <a:cxnSpLocks/>
          </p:cNvCxnSpPr>
          <p:nvPr/>
        </p:nvCxnSpPr>
        <p:spPr>
          <a:xfrm>
            <a:off x="6096000" y="1842052"/>
            <a:ext cx="136702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5A292BE-341A-471E-A3BF-A4C27C7B5267}"/>
              </a:ext>
            </a:extLst>
          </p:cNvPr>
          <p:cNvSpPr/>
          <p:nvPr/>
        </p:nvSpPr>
        <p:spPr>
          <a:xfrm>
            <a:off x="1821155" y="4030885"/>
            <a:ext cx="1359228" cy="3909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attack</a:t>
            </a:r>
            <a:endParaRPr lang="en-IN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8F4807F-817E-416D-8578-81B04F4DC538}"/>
              </a:ext>
            </a:extLst>
          </p:cNvPr>
          <p:cNvCxnSpPr>
            <a:cxnSpLocks/>
          </p:cNvCxnSpPr>
          <p:nvPr/>
        </p:nvCxnSpPr>
        <p:spPr>
          <a:xfrm rot="10800000" flipV="1">
            <a:off x="2379953" y="4668270"/>
            <a:ext cx="1172177" cy="30958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E77F6753-9CF5-418D-BB48-9938C9813CF0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00770" y="3940419"/>
            <a:ext cx="1117594" cy="9928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19B7F16-282E-4C64-BD28-27FDF64A7AAC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8567377" y="3093677"/>
            <a:ext cx="0" cy="3073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582BBE6-7F7B-47F0-940D-30AB14F8E051}"/>
              </a:ext>
            </a:extLst>
          </p:cNvPr>
          <p:cNvSpPr/>
          <p:nvPr/>
        </p:nvSpPr>
        <p:spPr>
          <a:xfrm>
            <a:off x="7221648" y="3407996"/>
            <a:ext cx="2590399" cy="223051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Training 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IN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288B7D0-81A1-4C16-AE08-5CEEA840FBBB}"/>
              </a:ext>
            </a:extLst>
          </p:cNvPr>
          <p:cNvGrpSpPr/>
          <p:nvPr/>
        </p:nvGrpSpPr>
        <p:grpSpPr>
          <a:xfrm>
            <a:off x="7521358" y="3817894"/>
            <a:ext cx="2092037" cy="1649984"/>
            <a:chOff x="-61583" y="-344039"/>
            <a:chExt cx="2208696" cy="2364698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57C28796-4A5D-4381-86AF-7E49E58F38CC}"/>
                </a:ext>
              </a:extLst>
            </p:cNvPr>
            <p:cNvSpPr/>
            <p:nvPr/>
          </p:nvSpPr>
          <p:spPr>
            <a:xfrm>
              <a:off x="-61583" y="-344039"/>
              <a:ext cx="2208696" cy="236469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 dirty="0"/>
            </a:p>
          </p:txBody>
        </p:sp>
        <p:sp>
          <p:nvSpPr>
            <p:cNvPr id="47" name="Rectangle: Rounded Corners 4">
              <a:extLst>
                <a:ext uri="{FF2B5EF4-FFF2-40B4-BE49-F238E27FC236}">
                  <a16:creationId xmlns:a16="http://schemas.microsoft.com/office/drawing/2014/main" id="{3A8CEBF9-A882-45BB-A3E1-6AAB7538614B}"/>
                </a:ext>
              </a:extLst>
            </p:cNvPr>
            <p:cNvSpPr txBox="1"/>
            <p:nvPr/>
          </p:nvSpPr>
          <p:spPr>
            <a:xfrm>
              <a:off x="-61583" y="22795"/>
              <a:ext cx="2208696" cy="75537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 dirty="0"/>
                <a:t>CLASSIFICATION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dirty="0"/>
                <a:t>STRATEGY</a:t>
              </a:r>
              <a:endParaRPr lang="en-IN" sz="2100" kern="1200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A713A32-355A-487B-A381-BFEC1EF21F77}"/>
              </a:ext>
            </a:extLst>
          </p:cNvPr>
          <p:cNvGrpSpPr/>
          <p:nvPr/>
        </p:nvGrpSpPr>
        <p:grpSpPr>
          <a:xfrm>
            <a:off x="7730561" y="4832076"/>
            <a:ext cx="1673629" cy="613653"/>
            <a:chOff x="220869" y="1632094"/>
            <a:chExt cx="1766956" cy="759185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13F1A8B0-10D5-4032-B339-F28CD84AF038}"/>
                </a:ext>
              </a:extLst>
            </p:cNvPr>
            <p:cNvSpPr/>
            <p:nvPr/>
          </p:nvSpPr>
          <p:spPr>
            <a:xfrm>
              <a:off x="220869" y="1632094"/>
              <a:ext cx="1766956" cy="75918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Rectangle: Rounded Corners 8">
              <a:extLst>
                <a:ext uri="{FF2B5EF4-FFF2-40B4-BE49-F238E27FC236}">
                  <a16:creationId xmlns:a16="http://schemas.microsoft.com/office/drawing/2014/main" id="{D2D05A3A-3A3C-4DF2-AA9B-D18D3EB99DD9}"/>
                </a:ext>
              </a:extLst>
            </p:cNvPr>
            <p:cNvSpPr txBox="1"/>
            <p:nvPr/>
          </p:nvSpPr>
          <p:spPr>
            <a:xfrm>
              <a:off x="243105" y="1654332"/>
              <a:ext cx="1722484" cy="7147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0" tIns="28575" rIns="38100" bIns="2857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dirty="0"/>
                <a:t>DNN </a:t>
              </a:r>
              <a:endParaRPr lang="en-IN" sz="1500" kern="1200" dirty="0"/>
            </a:p>
          </p:txBody>
        </p:sp>
      </p:grp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DA1BC4A8-6697-4E62-A555-83AB2A4672F6}"/>
              </a:ext>
            </a:extLst>
          </p:cNvPr>
          <p:cNvSpPr/>
          <p:nvPr/>
        </p:nvSpPr>
        <p:spPr>
          <a:xfrm>
            <a:off x="3537755" y="3429000"/>
            <a:ext cx="2590399" cy="215066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Testing 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IN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6869AEA-9125-4217-91ED-5C90863B241C}"/>
              </a:ext>
            </a:extLst>
          </p:cNvPr>
          <p:cNvGrpSpPr/>
          <p:nvPr/>
        </p:nvGrpSpPr>
        <p:grpSpPr>
          <a:xfrm>
            <a:off x="3786936" y="3841579"/>
            <a:ext cx="2092037" cy="1539237"/>
            <a:chOff x="0" y="0"/>
            <a:chExt cx="2208696" cy="2517913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AA5644E3-D37E-4D43-9063-FFE972E09C45}"/>
                </a:ext>
              </a:extLst>
            </p:cNvPr>
            <p:cNvSpPr/>
            <p:nvPr/>
          </p:nvSpPr>
          <p:spPr>
            <a:xfrm>
              <a:off x="0" y="0"/>
              <a:ext cx="2208696" cy="2517913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 dirty="0"/>
            </a:p>
          </p:txBody>
        </p:sp>
        <p:sp>
          <p:nvSpPr>
            <p:cNvPr id="55" name="Rectangle: Rounded Corners 4">
              <a:extLst>
                <a:ext uri="{FF2B5EF4-FFF2-40B4-BE49-F238E27FC236}">
                  <a16:creationId xmlns:a16="http://schemas.microsoft.com/office/drawing/2014/main" id="{41190E46-9389-46FC-9BC0-A3228EEDF21F}"/>
                </a:ext>
              </a:extLst>
            </p:cNvPr>
            <p:cNvSpPr txBox="1"/>
            <p:nvPr/>
          </p:nvSpPr>
          <p:spPr>
            <a:xfrm>
              <a:off x="0" y="279416"/>
              <a:ext cx="2208696" cy="75537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 dirty="0"/>
                <a:t>CLASSIFICATION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dirty="0"/>
                <a:t>STRATEGY</a:t>
              </a:r>
              <a:endParaRPr lang="en-IN" sz="2100" kern="1200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EA8ABC0-E5DE-4AA9-A2F9-782E2F2DEE0D}"/>
              </a:ext>
            </a:extLst>
          </p:cNvPr>
          <p:cNvGrpSpPr/>
          <p:nvPr/>
        </p:nvGrpSpPr>
        <p:grpSpPr>
          <a:xfrm>
            <a:off x="3963987" y="4691164"/>
            <a:ext cx="1673629" cy="578413"/>
            <a:chOff x="220869" y="1632094"/>
            <a:chExt cx="1766956" cy="759185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52DE4668-554A-4779-B8F1-BCBB1F539E55}"/>
                </a:ext>
              </a:extLst>
            </p:cNvPr>
            <p:cNvSpPr/>
            <p:nvPr/>
          </p:nvSpPr>
          <p:spPr>
            <a:xfrm>
              <a:off x="220869" y="1632094"/>
              <a:ext cx="1766956" cy="75918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9" name="Rectangle: Rounded Corners 8">
              <a:extLst>
                <a:ext uri="{FF2B5EF4-FFF2-40B4-BE49-F238E27FC236}">
                  <a16:creationId xmlns:a16="http://schemas.microsoft.com/office/drawing/2014/main" id="{241F7DD9-AA25-4FB0-8B87-75E88A47AEF3}"/>
                </a:ext>
              </a:extLst>
            </p:cNvPr>
            <p:cNvSpPr txBox="1"/>
            <p:nvPr/>
          </p:nvSpPr>
          <p:spPr>
            <a:xfrm>
              <a:off x="243105" y="1654330"/>
              <a:ext cx="1722484" cy="7147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0" tIns="28575" rIns="38100" bIns="2857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dirty="0"/>
                <a:t>DNN </a:t>
              </a:r>
              <a:endParaRPr lang="en-IN" sz="1500" kern="1200" dirty="0"/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87E841D-6348-4279-90A4-9F84C756CF4A}"/>
              </a:ext>
            </a:extLst>
          </p:cNvPr>
          <p:cNvCxnSpPr>
            <a:cxnSpLocks/>
            <a:stCxn id="7" idx="1"/>
            <a:endCxn id="52" idx="3"/>
          </p:cNvCxnSpPr>
          <p:nvPr/>
        </p:nvCxnSpPr>
        <p:spPr>
          <a:xfrm flipH="1" flipV="1">
            <a:off x="6128154" y="4504333"/>
            <a:ext cx="1093494" cy="189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344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8425"/>
            <a:ext cx="10515600" cy="1126942"/>
          </a:xfrm>
        </p:spPr>
        <p:txBody>
          <a:bodyPr/>
          <a:lstStyle/>
          <a:p>
            <a:r>
              <a:rPr lang="en-IN" dirty="0"/>
              <a:t>LIST OF MODULES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5368"/>
            <a:ext cx="10515600" cy="19299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PRE-PROCESSING:</a:t>
            </a:r>
          </a:p>
          <a:p>
            <a:r>
              <a:rPr lang="en-IN" sz="2400" dirty="0"/>
              <a:t>Converting the data into numeric values and encoding it using label encoding technique.</a:t>
            </a:r>
          </a:p>
          <a:p>
            <a:r>
              <a:rPr lang="en-IN" sz="2400" dirty="0"/>
              <a:t>Normalise the encoded dataset with the min-max techniques.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B3DEE3C-BCE5-43A8-A642-6E8581DD3806}"/>
              </a:ext>
            </a:extLst>
          </p:cNvPr>
          <p:cNvSpPr/>
          <p:nvPr/>
        </p:nvSpPr>
        <p:spPr>
          <a:xfrm>
            <a:off x="838200" y="3998613"/>
            <a:ext cx="2360528" cy="9443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DATASET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3FC4A16-D6BF-4FC5-8477-06A366FDC12E}"/>
              </a:ext>
            </a:extLst>
          </p:cNvPr>
          <p:cNvSpPr/>
          <p:nvPr/>
        </p:nvSpPr>
        <p:spPr>
          <a:xfrm>
            <a:off x="9516107" y="3998613"/>
            <a:ext cx="2210315" cy="9443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NORMALIZED OUTPUT</a:t>
            </a:r>
            <a:endParaRPr lang="en-IN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1BE3D9D-F104-4B80-9E0E-D0FBBDDAA034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3198728" y="4470803"/>
            <a:ext cx="81095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2838673-D544-4056-9D1B-7406941B6A67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8701605" y="4470803"/>
            <a:ext cx="814502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8D9E57A-FA3C-46FA-8610-5B210A90BDEF}"/>
              </a:ext>
            </a:extLst>
          </p:cNvPr>
          <p:cNvSpPr/>
          <p:nvPr/>
        </p:nvSpPr>
        <p:spPr>
          <a:xfrm>
            <a:off x="4009684" y="3429000"/>
            <a:ext cx="4691921" cy="20836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PRE PROCESSING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68C52A-D30E-4663-AA0B-D69D75C9A818}"/>
              </a:ext>
            </a:extLst>
          </p:cNvPr>
          <p:cNvSpPr/>
          <p:nvPr/>
        </p:nvSpPr>
        <p:spPr>
          <a:xfrm>
            <a:off x="4303482" y="4242215"/>
            <a:ext cx="1621631" cy="100434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LABEL ENCODING</a:t>
            </a:r>
            <a:endParaRPr lang="en-I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90119FB-023B-48CB-9DE0-77CE7BAE162B}"/>
              </a:ext>
            </a:extLst>
          </p:cNvPr>
          <p:cNvSpPr/>
          <p:nvPr/>
        </p:nvSpPr>
        <p:spPr>
          <a:xfrm>
            <a:off x="6491290" y="4242215"/>
            <a:ext cx="1957759" cy="100434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MIN-MAX SCALAR NORMALIZATION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0520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02365"/>
            <a:ext cx="10515600" cy="306766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IN" sz="2400" dirty="0"/>
              <a:t>FEATURE SELECTION</a:t>
            </a:r>
          </a:p>
          <a:p>
            <a:pPr>
              <a:lnSpc>
                <a:spcPct val="100000"/>
              </a:lnSpc>
            </a:pPr>
            <a:r>
              <a:rPr lang="en-IN" sz="2400" dirty="0"/>
              <a:t>Feature selection agent is the process of reducing the dimension of our dataset by selecting only the necessary features.</a:t>
            </a:r>
          </a:p>
          <a:p>
            <a:pPr>
              <a:lnSpc>
                <a:spcPct val="100000"/>
              </a:lnSpc>
            </a:pPr>
            <a:r>
              <a:rPr lang="en-IN" sz="2400" dirty="0"/>
              <a:t> This is done using the feature importance calculations which calculates the information gain and entropy value. Then we perform the feature selection using the PCA (Principal Component Analysis) method.</a:t>
            </a:r>
          </a:p>
          <a:p>
            <a:pPr>
              <a:lnSpc>
                <a:spcPct val="100000"/>
              </a:lnSpc>
            </a:pPr>
            <a:endParaRPr lang="en-IN" sz="24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B3DEE3C-BCE5-43A8-A642-6E8581DD3806}"/>
              </a:ext>
            </a:extLst>
          </p:cNvPr>
          <p:cNvSpPr/>
          <p:nvPr/>
        </p:nvSpPr>
        <p:spPr>
          <a:xfrm>
            <a:off x="838200" y="4538409"/>
            <a:ext cx="2360528" cy="9443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NORMALIZED DATASET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3FC4A16-D6BF-4FC5-8477-06A366FDC12E}"/>
              </a:ext>
            </a:extLst>
          </p:cNvPr>
          <p:cNvSpPr/>
          <p:nvPr/>
        </p:nvSpPr>
        <p:spPr>
          <a:xfrm>
            <a:off x="9516107" y="4538409"/>
            <a:ext cx="2210315" cy="9443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REDUCED OUTPUT</a:t>
            </a:r>
            <a:endParaRPr lang="en-IN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1BE3D9D-F104-4B80-9E0E-D0FBBDDAA034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3198728" y="5010599"/>
            <a:ext cx="81272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2838673-D544-4056-9D1B-7406941B6A67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8703378" y="5010599"/>
            <a:ext cx="81272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8D9E57A-FA3C-46FA-8610-5B210A90BDEF}"/>
              </a:ext>
            </a:extLst>
          </p:cNvPr>
          <p:cNvSpPr/>
          <p:nvPr/>
        </p:nvSpPr>
        <p:spPr>
          <a:xfrm>
            <a:off x="4011457" y="3968796"/>
            <a:ext cx="4691921" cy="20836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FEATURE SELECTION AGENT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68C52A-D30E-4663-AA0B-D69D75C9A818}"/>
              </a:ext>
            </a:extLst>
          </p:cNvPr>
          <p:cNvSpPr/>
          <p:nvPr/>
        </p:nvSpPr>
        <p:spPr>
          <a:xfrm>
            <a:off x="4308075" y="4744385"/>
            <a:ext cx="1621631" cy="100434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FEATURE IMPORTANCE CALCULATION</a:t>
            </a:r>
            <a:endParaRPr lang="en-I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90119FB-023B-48CB-9DE0-77CE7BAE162B}"/>
              </a:ext>
            </a:extLst>
          </p:cNvPr>
          <p:cNvSpPr/>
          <p:nvPr/>
        </p:nvSpPr>
        <p:spPr>
          <a:xfrm>
            <a:off x="6493063" y="4744385"/>
            <a:ext cx="1957759" cy="100434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PCA(PRINCIPAL COMPONENT ANALYSIS)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2418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1E70D83-CC79-BB57-E6BC-93E0A83E5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/>
          </a:bodyPr>
          <a:lstStyle/>
          <a:p>
            <a:r>
              <a:rPr lang="en-IN" sz="2800" dirty="0"/>
              <a:t>TRAINING AND TESTING THE CLASSIFICATION ALGORITHM: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2582197"/>
          </a:xfrm>
        </p:spPr>
        <p:txBody>
          <a:bodyPr>
            <a:normAutofit/>
          </a:bodyPr>
          <a:lstStyle/>
          <a:p>
            <a:r>
              <a:rPr lang="en-IN" sz="2000" dirty="0"/>
              <a:t>Training and Testing is necessary for us to know if the said model works. </a:t>
            </a:r>
          </a:p>
          <a:p>
            <a:r>
              <a:rPr lang="en-IN" sz="2000" dirty="0"/>
              <a:t>The observations in the training set form the experience that the algorithm uses to learn. </a:t>
            </a:r>
          </a:p>
          <a:p>
            <a:r>
              <a:rPr lang="en-IN" sz="2000" dirty="0"/>
              <a:t>The test set is a set of observations used to evaluate the performance of the model using some performance metric.</a:t>
            </a:r>
          </a:p>
          <a:p>
            <a:r>
              <a:rPr lang="en-IN" sz="2000" dirty="0"/>
              <a:t> It is important that no observations from the training set are included in the test set.</a:t>
            </a:r>
          </a:p>
          <a:p>
            <a:r>
              <a:rPr lang="en-IN" sz="2000" dirty="0"/>
              <a:t> In this DNN classification algorithm is used to train and test the dataset and check if the output we obtain is accurate. The accuracy can be tested using the accuracy formula.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B3DEE3C-BCE5-43A8-A642-6E8581DD3806}"/>
              </a:ext>
            </a:extLst>
          </p:cNvPr>
          <p:cNvSpPr/>
          <p:nvPr/>
        </p:nvSpPr>
        <p:spPr>
          <a:xfrm>
            <a:off x="838200" y="4538409"/>
            <a:ext cx="2360528" cy="9443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REDUCED DATASET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3FC4A16-D6BF-4FC5-8477-06A366FDC12E}"/>
              </a:ext>
            </a:extLst>
          </p:cNvPr>
          <p:cNvSpPr/>
          <p:nvPr/>
        </p:nvSpPr>
        <p:spPr>
          <a:xfrm>
            <a:off x="9516107" y="4538409"/>
            <a:ext cx="2210315" cy="9443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1BE3D9D-F104-4B80-9E0E-D0FBBDDAA034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3198728" y="5010599"/>
            <a:ext cx="81272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2838673-D544-4056-9D1B-7406941B6A67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8703378" y="5010599"/>
            <a:ext cx="81272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8D9E57A-FA3C-46FA-8610-5B210A90BDEF}"/>
              </a:ext>
            </a:extLst>
          </p:cNvPr>
          <p:cNvSpPr/>
          <p:nvPr/>
        </p:nvSpPr>
        <p:spPr>
          <a:xfrm>
            <a:off x="4011457" y="3968796"/>
            <a:ext cx="4691921" cy="20836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CLASSIFICATION STRATEGY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68C52A-D30E-4663-AA0B-D69D75C9A818}"/>
              </a:ext>
            </a:extLst>
          </p:cNvPr>
          <p:cNvSpPr/>
          <p:nvPr/>
        </p:nvSpPr>
        <p:spPr>
          <a:xfrm>
            <a:off x="4308075" y="4744385"/>
            <a:ext cx="1621631" cy="100434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TRAINING THE MODEL</a:t>
            </a:r>
            <a:endParaRPr lang="en-I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90119FB-023B-48CB-9DE0-77CE7BAE162B}"/>
              </a:ext>
            </a:extLst>
          </p:cNvPr>
          <p:cNvSpPr/>
          <p:nvPr/>
        </p:nvSpPr>
        <p:spPr>
          <a:xfrm>
            <a:off x="6493063" y="4744385"/>
            <a:ext cx="1957759" cy="100434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TESTING THE MODEL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10893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4DBFF-D5BD-728E-3796-C3598F85E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6983"/>
          </a:xfrm>
        </p:spPr>
        <p:txBody>
          <a:bodyPr>
            <a:normAutofit fontScale="90000"/>
          </a:bodyPr>
          <a:lstStyle/>
          <a:p>
            <a:r>
              <a:rPr lang="en-US" dirty="0"/>
              <a:t>NS2 ATTACK STIMULATION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60D68-6812-C2A4-E037-D17AA8BF5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0655"/>
            <a:ext cx="10515600" cy="2909454"/>
          </a:xfrm>
        </p:spPr>
        <p:txBody>
          <a:bodyPr>
            <a:normAutofit lnSpcReduction="10000"/>
          </a:bodyPr>
          <a:lstStyle/>
          <a:p>
            <a:pPr marL="457200" fontAlgn="base">
              <a:lnSpc>
                <a:spcPct val="100000"/>
              </a:lnSpc>
              <a:spcAft>
                <a:spcPts val="800"/>
              </a:spcAft>
            </a:pPr>
            <a:r>
              <a:rPr lang="en-IN" sz="20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NS2 is a discrete event simulator targeted at networking research.NS2 is an object oriented simulator, written in C++, with an </a:t>
            </a:r>
            <a:r>
              <a:rPr lang="en-IN" sz="20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OTcl</a:t>
            </a:r>
            <a:r>
              <a:rPr lang="en-IN" sz="20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interpreter as a frontend.</a:t>
            </a:r>
            <a:r>
              <a:rPr lang="en-IN" sz="2000" dirty="0">
                <a:solidFill>
                  <a:srgbClr val="666666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457200" fontAlgn="base">
              <a:lnSpc>
                <a:spcPct val="100000"/>
              </a:lnSpc>
              <a:spcAft>
                <a:spcPts val="800"/>
              </a:spcAft>
            </a:pPr>
            <a:r>
              <a:rPr lang="en-IN" sz="20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NS2 use Tcl language for creating simulation scenario file.</a:t>
            </a:r>
            <a:endParaRPr lang="en-IN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fontAlgn="base">
              <a:lnSpc>
                <a:spcPct val="100000"/>
              </a:lnSpc>
              <a:spcAft>
                <a:spcPts val="800"/>
              </a:spcAft>
            </a:pPr>
            <a:r>
              <a:rPr lang="en-IN" sz="20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Network topology, transmission time, using protocol etc are defined in scenario file. </a:t>
            </a:r>
          </a:p>
          <a:p>
            <a:pPr marL="457200" fontAlgn="base">
              <a:lnSpc>
                <a:spcPct val="100000"/>
              </a:lnSpc>
              <a:spcAft>
                <a:spcPts val="800"/>
              </a:spcAft>
            </a:pPr>
            <a:r>
              <a:rPr lang="en-IN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For this module, I have installed ubuntu 20.4 and in that NS-2.35 stimulator has been installed. </a:t>
            </a:r>
          </a:p>
          <a:p>
            <a:pPr marL="457200" fontAlgn="base">
              <a:lnSpc>
                <a:spcPct val="100000"/>
              </a:lnSpc>
              <a:spcAft>
                <a:spcPts val="800"/>
              </a:spcAft>
            </a:pPr>
            <a:r>
              <a:rPr lang="en-IN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Then the aodv.cc is changed accordingly and </a:t>
            </a:r>
            <a:r>
              <a:rPr lang="en-IN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attack.tcl</a:t>
            </a:r>
            <a:r>
              <a:rPr lang="en-IN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file is generated.</a:t>
            </a:r>
          </a:p>
          <a:p>
            <a:pPr>
              <a:lnSpc>
                <a:spcPct val="100000"/>
              </a:lnSpc>
            </a:pPr>
            <a:endParaRPr lang="en-IN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3822D1-B486-94D9-1100-82FE7C1A984F}"/>
              </a:ext>
            </a:extLst>
          </p:cNvPr>
          <p:cNvSpPr/>
          <p:nvPr/>
        </p:nvSpPr>
        <p:spPr>
          <a:xfrm>
            <a:off x="1749137" y="4530436"/>
            <a:ext cx="1877291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Attack.tcl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File with attacker node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B67901-D352-04A2-3969-F7A66E46B935}"/>
              </a:ext>
            </a:extLst>
          </p:cNvPr>
          <p:cNvSpPr/>
          <p:nvPr/>
        </p:nvSpPr>
        <p:spPr>
          <a:xfrm>
            <a:off x="7952509" y="4530437"/>
            <a:ext cx="2022764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Attack.nam</a:t>
            </a:r>
            <a:r>
              <a:rPr lang="en-US" dirty="0"/>
              <a:t> file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61010D-4323-7B84-E1BB-51F9440AA9EB}"/>
              </a:ext>
            </a:extLst>
          </p:cNvPr>
          <p:cNvSpPr/>
          <p:nvPr/>
        </p:nvSpPr>
        <p:spPr>
          <a:xfrm>
            <a:off x="4591050" y="4530436"/>
            <a:ext cx="2396836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Run the stimulation</a:t>
            </a:r>
            <a:endParaRPr lang="en-IN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77B62E4-43AE-5A38-9C6F-493BA59E0267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3626428" y="4987636"/>
            <a:ext cx="96462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FF3E7D-E91B-34F8-A806-213006E31374}"/>
              </a:ext>
            </a:extLst>
          </p:cNvPr>
          <p:cNvCxnSpPr>
            <a:stCxn id="8" idx="3"/>
            <a:endCxn id="5" idx="1"/>
          </p:cNvCxnSpPr>
          <p:nvPr/>
        </p:nvCxnSpPr>
        <p:spPr>
          <a:xfrm>
            <a:off x="6987886" y="4987636"/>
            <a:ext cx="964623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615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980" y="154895"/>
            <a:ext cx="10515600" cy="669196"/>
          </a:xfrm>
        </p:spPr>
        <p:txBody>
          <a:bodyPr>
            <a:normAutofit fontScale="90000"/>
          </a:bodyPr>
          <a:lstStyle/>
          <a:p>
            <a:r>
              <a:rPr lang="en-IN" dirty="0"/>
              <a:t> ALGORITHM STEPS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858982"/>
            <a:ext cx="4920762" cy="59990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Algorithm</a:t>
            </a:r>
            <a:r>
              <a:rPr lang="en-IN" sz="1600" dirty="0"/>
              <a:t>:</a:t>
            </a:r>
          </a:p>
          <a:p>
            <a:pPr marL="0" indent="0">
              <a:buNone/>
            </a:pPr>
            <a:r>
              <a:rPr lang="en-IN" sz="1600" dirty="0"/>
              <a:t>Input: kddcup99,UNSW-NB15 dataset</a:t>
            </a:r>
          </a:p>
          <a:p>
            <a:pPr marL="0" indent="0">
              <a:buNone/>
            </a:pPr>
            <a:r>
              <a:rPr lang="en-IN" sz="1600" dirty="0"/>
              <a:t>Output: Normalized data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1600" dirty="0"/>
              <a:t>Start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1600" dirty="0"/>
              <a:t>Read dataset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1600" dirty="0"/>
              <a:t>If(Null values),then replace.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Else, (identify Unique feature category).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Convert data using encoding.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Divide the train and test dataset.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Perform min-max normalization.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Calculate entropy using 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Entropy = -(p(0) * log(P(0)) + p(1) * log(P(1)))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Calculate mutual information gain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Use feature selection agent to perform PCA 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Use the reduced features to train the Model with reduced features.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Predict the result.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Stop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FC9121-ACCD-4025-4824-AD7FA02C77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46" t="9677" r="33182" b="7454"/>
          <a:stretch/>
        </p:blipFill>
        <p:spPr>
          <a:xfrm>
            <a:off x="6096000" y="368939"/>
            <a:ext cx="5304019" cy="601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210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2334</TotalTime>
  <Words>1071</Words>
  <Application>Microsoft Office PowerPoint</Application>
  <PresentationFormat>Widescreen</PresentationFormat>
  <Paragraphs>162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Times New Roman</vt:lpstr>
      <vt:lpstr>Office Theme</vt:lpstr>
      <vt:lpstr>ATTACK DETECTION USING DEEP LEARNING IN VANET </vt:lpstr>
      <vt:lpstr>INTRODUCTION</vt:lpstr>
      <vt:lpstr>IMPLEMENTATION PLATFORM / FRAMEWORK</vt:lpstr>
      <vt:lpstr>PowerPoint Presentation</vt:lpstr>
      <vt:lpstr>LIST OF MODULES </vt:lpstr>
      <vt:lpstr>PowerPoint Presentation</vt:lpstr>
      <vt:lpstr>TRAINING AND TESTING THE CLASSIFICATION ALGORITHM:</vt:lpstr>
      <vt:lpstr>NS2 ATTACK STIMULATION</vt:lpstr>
      <vt:lpstr> ALGORITHM STEPS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 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Windows User</dc:creator>
  <cp:lastModifiedBy>srilakshmi p</cp:lastModifiedBy>
  <cp:revision>158</cp:revision>
  <dcterms:created xsi:type="dcterms:W3CDTF">2021-09-27T08:45:48Z</dcterms:created>
  <dcterms:modified xsi:type="dcterms:W3CDTF">2022-06-01T06:19:58Z</dcterms:modified>
</cp:coreProperties>
</file>